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Antic Bold" panose="020B0604020202020204" charset="0"/>
      <p:regular r:id="rId26"/>
    </p:embeddedFont>
    <p:embeddedFont>
      <p:font typeface="Concert One" pitchFamily="2" charset="0"/>
      <p:regular r:id="rId27"/>
    </p:embeddedFont>
    <p:embeddedFont>
      <p:font typeface="Playfair Display 1" panose="020B0604020202020204" charset="0"/>
      <p:regular r:id="rId28"/>
    </p:embeddedFont>
    <p:embeddedFont>
      <p:font typeface="Playfair Display 1 Bold" panose="020B0604020202020204" charset="0"/>
      <p:regular r:id="rId29"/>
    </p:embeddedFont>
    <p:embeddedFont>
      <p:font typeface="Playfair Display 2" panose="020B0604020202020204" charset="0"/>
      <p:regular r:id="rId30"/>
    </p:embeddedFont>
    <p:embeddedFont>
      <p:font typeface="Playfair Display 2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C0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57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a:t>FabIndia</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Organic Traffic</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Sheet1!$A$2:$A$7</c:f>
              <c:numCache>
                <c:formatCode>mmm\-yy</c:formatCode>
                <c:ptCount val="6"/>
                <c:pt idx="0">
                  <c:v>45505</c:v>
                </c:pt>
                <c:pt idx="1">
                  <c:v>45536</c:v>
                </c:pt>
                <c:pt idx="2">
                  <c:v>45566</c:v>
                </c:pt>
                <c:pt idx="3">
                  <c:v>45597</c:v>
                </c:pt>
                <c:pt idx="4">
                  <c:v>45627</c:v>
                </c:pt>
                <c:pt idx="5">
                  <c:v>45658</c:v>
                </c:pt>
              </c:numCache>
            </c:numRef>
          </c:cat>
          <c:val>
            <c:numRef>
              <c:f>Sheet1!$B$2:$B$7</c:f>
              <c:numCache>
                <c:formatCode>#,##0</c:formatCode>
                <c:ptCount val="6"/>
                <c:pt idx="0">
                  <c:v>829481</c:v>
                </c:pt>
                <c:pt idx="1">
                  <c:v>793820</c:v>
                </c:pt>
                <c:pt idx="2">
                  <c:v>840864</c:v>
                </c:pt>
                <c:pt idx="3">
                  <c:v>948472</c:v>
                </c:pt>
                <c:pt idx="4">
                  <c:v>968176</c:v>
                </c:pt>
                <c:pt idx="5">
                  <c:v>945993</c:v>
                </c:pt>
              </c:numCache>
            </c:numRef>
          </c:val>
          <c:extLst>
            <c:ext xmlns:c16="http://schemas.microsoft.com/office/drawing/2014/chart" uri="{C3380CC4-5D6E-409C-BE32-E72D297353CC}">
              <c16:uniqueId val="{00000000-ECB3-4B4F-B047-835461F1F8D7}"/>
            </c:ext>
          </c:extLst>
        </c:ser>
        <c:ser>
          <c:idx val="1"/>
          <c:order val="1"/>
          <c:tx>
            <c:strRef>
              <c:f>Sheet1!$C$1</c:f>
              <c:strCache>
                <c:ptCount val="1"/>
                <c:pt idx="0">
                  <c:v>Paid Traffic</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Sheet1!$A$2:$A$7</c:f>
              <c:numCache>
                <c:formatCode>mmm\-yy</c:formatCode>
                <c:ptCount val="6"/>
                <c:pt idx="0">
                  <c:v>45505</c:v>
                </c:pt>
                <c:pt idx="1">
                  <c:v>45536</c:v>
                </c:pt>
                <c:pt idx="2">
                  <c:v>45566</c:v>
                </c:pt>
                <c:pt idx="3">
                  <c:v>45597</c:v>
                </c:pt>
                <c:pt idx="4">
                  <c:v>45627</c:v>
                </c:pt>
                <c:pt idx="5">
                  <c:v>45658</c:v>
                </c:pt>
              </c:numCache>
            </c:numRef>
          </c:cat>
          <c:val>
            <c:numRef>
              <c:f>Sheet1!$C$2:$C$7</c:f>
              <c:numCache>
                <c:formatCode>#,##0</c:formatCode>
                <c:ptCount val="6"/>
                <c:pt idx="0">
                  <c:v>25223</c:v>
                </c:pt>
                <c:pt idx="1">
                  <c:v>38740</c:v>
                </c:pt>
                <c:pt idx="2">
                  <c:v>37425</c:v>
                </c:pt>
                <c:pt idx="3">
                  <c:v>37450</c:v>
                </c:pt>
                <c:pt idx="4">
                  <c:v>33267</c:v>
                </c:pt>
                <c:pt idx="5">
                  <c:v>32183</c:v>
                </c:pt>
              </c:numCache>
            </c:numRef>
          </c:val>
          <c:extLst>
            <c:ext xmlns:c16="http://schemas.microsoft.com/office/drawing/2014/chart" uri="{C3380CC4-5D6E-409C-BE32-E72D297353CC}">
              <c16:uniqueId val="{00000001-ECB3-4B4F-B047-835461F1F8D7}"/>
            </c:ext>
          </c:extLst>
        </c:ser>
        <c:dLbls>
          <c:dLblPos val="outEnd"/>
          <c:showLegendKey val="0"/>
          <c:showVal val="1"/>
          <c:showCatName val="0"/>
          <c:showSerName val="0"/>
          <c:showPercent val="0"/>
          <c:showBubbleSize val="0"/>
        </c:dLbls>
        <c:gapWidth val="444"/>
        <c:overlap val="-90"/>
        <c:axId val="2050797743"/>
        <c:axId val="2050798223"/>
      </c:barChart>
      <c:dateAx>
        <c:axId val="2050797743"/>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2050798223"/>
        <c:crosses val="autoZero"/>
        <c:auto val="1"/>
        <c:lblOffset val="100"/>
        <c:baseTimeUnit val="months"/>
      </c:dateAx>
      <c:valAx>
        <c:axId val="2050798223"/>
        <c:scaling>
          <c:orientation val="minMax"/>
        </c:scaling>
        <c:delete val="1"/>
        <c:axPos val="l"/>
        <c:numFmt formatCode="#,##0" sourceLinked="1"/>
        <c:majorTickMark val="none"/>
        <c:minorTickMark val="none"/>
        <c:tickLblPos val="nextTo"/>
        <c:crossAx val="205079774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5510726"/>
          </a:xfrm>
          <a:prstGeom prst="rect">
            <a:avLst/>
          </a:prstGeom>
          <a:solidFill>
            <a:srgbClr val="EEC0BF">
              <a:alpha val="73725"/>
            </a:srgbClr>
          </a:solidFill>
        </p:spPr>
      </p:sp>
      <p:sp>
        <p:nvSpPr>
          <p:cNvPr id="3" name="Freeform 3"/>
          <p:cNvSpPr/>
          <p:nvPr/>
        </p:nvSpPr>
        <p:spPr>
          <a:xfrm>
            <a:off x="5425272" y="6356412"/>
            <a:ext cx="7404863" cy="2628726"/>
          </a:xfrm>
          <a:custGeom>
            <a:avLst/>
            <a:gdLst/>
            <a:ahLst/>
            <a:cxnLst/>
            <a:rect l="l" t="t" r="r" b="b"/>
            <a:pathLst>
              <a:path w="7404863" h="2628726">
                <a:moveTo>
                  <a:pt x="0" y="0"/>
                </a:moveTo>
                <a:lnTo>
                  <a:pt x="7404863" y="0"/>
                </a:lnTo>
                <a:lnTo>
                  <a:pt x="7404863" y="2628727"/>
                </a:lnTo>
                <a:lnTo>
                  <a:pt x="0" y="2628727"/>
                </a:lnTo>
                <a:lnTo>
                  <a:pt x="0" y="0"/>
                </a:lnTo>
                <a:close/>
              </a:path>
            </a:pathLst>
          </a:custGeom>
          <a:blipFill>
            <a:blip r:embed="rId2"/>
            <a:stretch>
              <a:fillRect/>
            </a:stretch>
          </a:blipFill>
        </p:spPr>
      </p:sp>
      <p:sp>
        <p:nvSpPr>
          <p:cNvPr id="4" name="TextBox 4"/>
          <p:cNvSpPr txBox="1"/>
          <p:nvPr/>
        </p:nvSpPr>
        <p:spPr>
          <a:xfrm>
            <a:off x="-1763" y="2315406"/>
            <a:ext cx="18289763" cy="3195319"/>
          </a:xfrm>
          <a:prstGeom prst="rect">
            <a:avLst/>
          </a:prstGeom>
        </p:spPr>
        <p:txBody>
          <a:bodyPr lIns="0" tIns="0" rIns="0" bIns="0" rtlCol="0" anchor="t">
            <a:spAutoFit/>
          </a:bodyPr>
          <a:lstStyle/>
          <a:p>
            <a:pPr algn="ctr">
              <a:lnSpc>
                <a:spcPts val="12880"/>
              </a:lnSpc>
            </a:pPr>
            <a:r>
              <a:rPr lang="en-US" sz="9200" b="1" dirty="0">
                <a:solidFill>
                  <a:srgbClr val="050707"/>
                </a:solidFill>
                <a:latin typeface="Playfair Display 1 Bold"/>
                <a:ea typeface="Playfair Display 1 Bold"/>
                <a:cs typeface="Playfair Display 1 Bold"/>
                <a:sym typeface="Playfair Display 1 Bold"/>
              </a:rPr>
              <a:t>COMPREHNSIVE DIGITAL MARKETING FOR:</a:t>
            </a:r>
          </a:p>
        </p:txBody>
      </p:sp>
      <p:sp>
        <p:nvSpPr>
          <p:cNvPr id="5" name="AutoShape 5"/>
          <p:cNvSpPr/>
          <p:nvPr/>
        </p:nvSpPr>
        <p:spPr>
          <a:xfrm flipV="1">
            <a:off x="-1763" y="5510726"/>
            <a:ext cx="18289763" cy="1905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741711"/>
          </a:xfrm>
          <a:prstGeom prst="rect">
            <a:avLst/>
          </a:prstGeom>
          <a:solidFill>
            <a:srgbClr val="EEC0BF"/>
          </a:solidFill>
        </p:spPr>
      </p:sp>
      <p:sp>
        <p:nvSpPr>
          <p:cNvPr id="3" name="AutoShape 3"/>
          <p:cNvSpPr/>
          <p:nvPr/>
        </p:nvSpPr>
        <p:spPr>
          <a:xfrm flipV="1">
            <a:off x="0" y="2741711"/>
            <a:ext cx="18288000" cy="0"/>
          </a:xfrm>
          <a:prstGeom prst="line">
            <a:avLst/>
          </a:prstGeom>
          <a:ln w="38100" cap="flat">
            <a:solidFill>
              <a:srgbClr val="000000"/>
            </a:solidFill>
            <a:prstDash val="solid"/>
            <a:headEnd type="none" w="sm" len="sm"/>
            <a:tailEnd type="none" w="sm" len="sm"/>
          </a:ln>
        </p:spPr>
      </p:sp>
      <p:sp>
        <p:nvSpPr>
          <p:cNvPr id="4" name="TextBox 4"/>
          <p:cNvSpPr txBox="1"/>
          <p:nvPr/>
        </p:nvSpPr>
        <p:spPr>
          <a:xfrm>
            <a:off x="1028700" y="3219355"/>
            <a:ext cx="12008269" cy="5978047"/>
          </a:xfrm>
          <a:prstGeom prst="rect">
            <a:avLst/>
          </a:prstGeom>
        </p:spPr>
        <p:txBody>
          <a:bodyPr lIns="0" tIns="0" rIns="0" bIns="0" rtlCol="0" anchor="t">
            <a:spAutoFit/>
          </a:bodyPr>
          <a:lstStyle/>
          <a:p>
            <a:pPr algn="l">
              <a:lnSpc>
                <a:spcPts val="4747"/>
              </a:lnSpc>
            </a:pPr>
            <a:r>
              <a:rPr lang="en-US" sz="3500" b="1" dirty="0">
                <a:solidFill>
                  <a:srgbClr val="050707"/>
                </a:solidFill>
                <a:latin typeface="Playfair Display 2 Bold"/>
                <a:ea typeface="Playfair Display 2 Bold"/>
                <a:cs typeface="Playfair Display 2 Bold"/>
                <a:sym typeface="Playfair Display 2 Bold"/>
              </a:rPr>
              <a:t>User Experience (UX): </a:t>
            </a:r>
            <a:r>
              <a:rPr lang="en-US" sz="3500" dirty="0">
                <a:solidFill>
                  <a:srgbClr val="050707"/>
                </a:solidFill>
                <a:latin typeface="Playfair Display 2"/>
                <a:ea typeface="Playfair Display 2"/>
                <a:cs typeface="Playfair Display 2"/>
                <a:sym typeface="Playfair Display 2"/>
              </a:rPr>
              <a:t>Enhance website navigation and analyze engagement metrics like bounce rate and time on site.</a:t>
            </a:r>
          </a:p>
          <a:p>
            <a:pPr algn="l">
              <a:lnSpc>
                <a:spcPts val="4747"/>
              </a:lnSpc>
            </a:pPr>
            <a:endParaRPr lang="en-US" sz="3500" dirty="0">
              <a:solidFill>
                <a:srgbClr val="050707"/>
              </a:solidFill>
              <a:latin typeface="Playfair Display 2"/>
              <a:ea typeface="Playfair Display 2"/>
              <a:cs typeface="Playfair Display 2"/>
              <a:sym typeface="Playfair Display 2"/>
            </a:endParaRPr>
          </a:p>
          <a:p>
            <a:pPr algn="l">
              <a:lnSpc>
                <a:spcPts val="4747"/>
              </a:lnSpc>
            </a:pPr>
            <a:r>
              <a:rPr lang="en-US" sz="3500" b="1" dirty="0">
                <a:solidFill>
                  <a:srgbClr val="050707"/>
                </a:solidFill>
                <a:latin typeface="Playfair Display 2 Bold"/>
                <a:ea typeface="Playfair Display 2 Bold"/>
                <a:cs typeface="Playfair Display 2 Bold"/>
                <a:sym typeface="Playfair Display 2 Bold"/>
              </a:rPr>
              <a:t>E-commerce SEO: </a:t>
            </a:r>
            <a:r>
              <a:rPr lang="en-US" sz="3500" dirty="0">
                <a:solidFill>
                  <a:srgbClr val="050707"/>
                </a:solidFill>
                <a:latin typeface="Playfair Display 2"/>
                <a:ea typeface="Playfair Display 2"/>
                <a:cs typeface="Playfair Display 2"/>
                <a:sym typeface="Playfair Display 2"/>
              </a:rPr>
              <a:t>Optimizing product pages and shopping ads for better conversions. Given </a:t>
            </a:r>
            <a:r>
              <a:rPr lang="en-US" sz="3500" dirty="0" err="1">
                <a:solidFill>
                  <a:srgbClr val="050707"/>
                </a:solidFill>
                <a:latin typeface="Playfair Display 2"/>
                <a:ea typeface="Playfair Display 2"/>
                <a:cs typeface="Playfair Display 2"/>
                <a:sym typeface="Playfair Display 2"/>
              </a:rPr>
              <a:t>Fabindia’s</a:t>
            </a:r>
            <a:r>
              <a:rPr lang="en-US" sz="3500" dirty="0">
                <a:solidFill>
                  <a:srgbClr val="050707"/>
                </a:solidFill>
                <a:latin typeface="Playfair Display 2"/>
                <a:ea typeface="Playfair Display 2"/>
                <a:cs typeface="Playfair Display 2"/>
                <a:sym typeface="Playfair Display 2"/>
              </a:rPr>
              <a:t> focus on handcrafted products, storytelling through content is crucial. Their  strong brand presence should be leveraged in SEO, and local SEO is vital for driving foot  traffic to physical stores. By refining these</a:t>
            </a:r>
          </a:p>
        </p:txBody>
      </p:sp>
      <p:sp>
        <p:nvSpPr>
          <p:cNvPr id="5" name="Freeform 5"/>
          <p:cNvSpPr/>
          <p:nvPr/>
        </p:nvSpPr>
        <p:spPr>
          <a:xfrm>
            <a:off x="13036969" y="3880480"/>
            <a:ext cx="3755594" cy="4437925"/>
          </a:xfrm>
          <a:custGeom>
            <a:avLst/>
            <a:gdLst/>
            <a:ahLst/>
            <a:cxnLst/>
            <a:rect l="l" t="t" r="r" b="b"/>
            <a:pathLst>
              <a:path w="3755594" h="4437925">
                <a:moveTo>
                  <a:pt x="0" y="0"/>
                </a:moveTo>
                <a:lnTo>
                  <a:pt x="3755594" y="0"/>
                </a:lnTo>
                <a:lnTo>
                  <a:pt x="3755594" y="4437925"/>
                </a:lnTo>
                <a:lnTo>
                  <a:pt x="0" y="44379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1028700"/>
            <a:ext cx="16936291" cy="1308371"/>
          </a:xfrm>
          <a:prstGeom prst="rect">
            <a:avLst/>
          </a:prstGeom>
        </p:spPr>
        <p:txBody>
          <a:bodyPr lIns="0" tIns="0" rIns="0" bIns="0" rtlCol="0" anchor="t">
            <a:spAutoFit/>
          </a:bodyPr>
          <a:lstStyle/>
          <a:p>
            <a:pPr algn="l">
              <a:lnSpc>
                <a:spcPts val="11058"/>
              </a:lnSpc>
            </a:pPr>
            <a:r>
              <a:rPr lang="en-US" sz="9215" dirty="0">
                <a:solidFill>
                  <a:srgbClr val="050707"/>
                </a:solidFill>
                <a:latin typeface="Concert One"/>
                <a:ea typeface="Concert One"/>
                <a:cs typeface="Concert One"/>
                <a:sym typeface="Concert One"/>
              </a:rPr>
              <a:t>SEO AUDIT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1077" y="1"/>
            <a:ext cx="18266923" cy="2171700"/>
          </a:xfrm>
          <a:prstGeom prst="rect">
            <a:avLst/>
          </a:prstGeom>
          <a:solidFill>
            <a:srgbClr val="EEC0BF"/>
          </a:solidFill>
        </p:spPr>
        <p:txBody>
          <a:bodyPr/>
          <a:lstStyle/>
          <a:p>
            <a:endParaRPr lang="en-IN" dirty="0"/>
          </a:p>
        </p:txBody>
      </p:sp>
      <p:sp>
        <p:nvSpPr>
          <p:cNvPr id="3" name="TextBox 3"/>
          <p:cNvSpPr txBox="1"/>
          <p:nvPr/>
        </p:nvSpPr>
        <p:spPr>
          <a:xfrm>
            <a:off x="0" y="779152"/>
            <a:ext cx="16936291" cy="1308371"/>
          </a:xfrm>
          <a:prstGeom prst="rect">
            <a:avLst/>
          </a:prstGeom>
        </p:spPr>
        <p:txBody>
          <a:bodyPr lIns="0" tIns="0" rIns="0" bIns="0" rtlCol="0" anchor="t">
            <a:spAutoFit/>
          </a:bodyPr>
          <a:lstStyle/>
          <a:p>
            <a:pPr algn="l">
              <a:lnSpc>
                <a:spcPts val="11058"/>
              </a:lnSpc>
            </a:pPr>
            <a:r>
              <a:rPr lang="en-US" sz="9215" dirty="0">
                <a:solidFill>
                  <a:srgbClr val="050707"/>
                </a:solidFill>
                <a:latin typeface="Concert One"/>
                <a:ea typeface="Concert One"/>
                <a:cs typeface="Concert One"/>
                <a:sym typeface="Concert One"/>
              </a:rPr>
              <a:t>KEYWORD RESEARCH</a:t>
            </a:r>
          </a:p>
        </p:txBody>
      </p:sp>
      <p:sp>
        <p:nvSpPr>
          <p:cNvPr id="4" name="AutoShape 3">
            <a:extLst>
              <a:ext uri="{FF2B5EF4-FFF2-40B4-BE49-F238E27FC236}">
                <a16:creationId xmlns:a16="http://schemas.microsoft.com/office/drawing/2014/main" id="{C8B7231D-7817-E21E-8722-C03064346BC9}"/>
              </a:ext>
            </a:extLst>
          </p:cNvPr>
          <p:cNvSpPr/>
          <p:nvPr/>
        </p:nvSpPr>
        <p:spPr>
          <a:xfrm flipV="1">
            <a:off x="0" y="2171701"/>
            <a:ext cx="18288000" cy="0"/>
          </a:xfrm>
          <a:prstGeom prst="line">
            <a:avLst/>
          </a:prstGeom>
          <a:ln w="38100" cap="flat">
            <a:solidFill>
              <a:srgbClr val="000000"/>
            </a:solidFill>
            <a:prstDash val="solid"/>
            <a:headEnd type="none" w="sm" len="sm"/>
            <a:tailEnd type="none" w="sm" len="sm"/>
          </a:ln>
        </p:spPr>
      </p:sp>
      <p:graphicFrame>
        <p:nvGraphicFramePr>
          <p:cNvPr id="6" name="Table 5">
            <a:extLst>
              <a:ext uri="{FF2B5EF4-FFF2-40B4-BE49-F238E27FC236}">
                <a16:creationId xmlns:a16="http://schemas.microsoft.com/office/drawing/2014/main" id="{9990A435-C317-ED89-6FA9-E2DCCE958847}"/>
              </a:ext>
            </a:extLst>
          </p:cNvPr>
          <p:cNvGraphicFramePr>
            <a:graphicFrameLocks noGrp="1"/>
          </p:cNvGraphicFramePr>
          <p:nvPr>
            <p:extLst>
              <p:ext uri="{D42A27DB-BD31-4B8C-83A1-F6EECF244321}">
                <p14:modId xmlns:p14="http://schemas.microsoft.com/office/powerpoint/2010/main" val="3958928433"/>
              </p:ext>
            </p:extLst>
          </p:nvPr>
        </p:nvGraphicFramePr>
        <p:xfrm>
          <a:off x="1944447" y="2203714"/>
          <a:ext cx="14399105" cy="8092203"/>
        </p:xfrm>
        <a:graphic>
          <a:graphicData uri="http://schemas.openxmlformats.org/drawingml/2006/table">
            <a:tbl>
              <a:tblPr firstRow="1" bandRow="1">
                <a:tableStyleId>{5C22544A-7EE6-4342-B048-85BDC9FD1C3A}</a:tableStyleId>
              </a:tblPr>
              <a:tblGrid>
                <a:gridCol w="2879821">
                  <a:extLst>
                    <a:ext uri="{9D8B030D-6E8A-4147-A177-3AD203B41FA5}">
                      <a16:colId xmlns:a16="http://schemas.microsoft.com/office/drawing/2014/main" val="1916354115"/>
                    </a:ext>
                  </a:extLst>
                </a:gridCol>
                <a:gridCol w="2879821">
                  <a:extLst>
                    <a:ext uri="{9D8B030D-6E8A-4147-A177-3AD203B41FA5}">
                      <a16:colId xmlns:a16="http://schemas.microsoft.com/office/drawing/2014/main" val="4025527379"/>
                    </a:ext>
                  </a:extLst>
                </a:gridCol>
                <a:gridCol w="2879821">
                  <a:extLst>
                    <a:ext uri="{9D8B030D-6E8A-4147-A177-3AD203B41FA5}">
                      <a16:colId xmlns:a16="http://schemas.microsoft.com/office/drawing/2014/main" val="1314430972"/>
                    </a:ext>
                  </a:extLst>
                </a:gridCol>
                <a:gridCol w="2879821">
                  <a:extLst>
                    <a:ext uri="{9D8B030D-6E8A-4147-A177-3AD203B41FA5}">
                      <a16:colId xmlns:a16="http://schemas.microsoft.com/office/drawing/2014/main" val="763847861"/>
                    </a:ext>
                  </a:extLst>
                </a:gridCol>
                <a:gridCol w="2879821">
                  <a:extLst>
                    <a:ext uri="{9D8B030D-6E8A-4147-A177-3AD203B41FA5}">
                      <a16:colId xmlns:a16="http://schemas.microsoft.com/office/drawing/2014/main" val="2129494436"/>
                    </a:ext>
                  </a:extLst>
                </a:gridCol>
              </a:tblGrid>
              <a:tr h="795617">
                <a:tc>
                  <a:txBody>
                    <a:bodyPr/>
                    <a:lstStyle/>
                    <a:p>
                      <a:r>
                        <a:rPr lang="en-IN" sz="2500" dirty="0"/>
                        <a:t>KEYWORDS</a:t>
                      </a:r>
                    </a:p>
                  </a:txBody>
                  <a:tcPr>
                    <a:solidFill>
                      <a:schemeClr val="tx1"/>
                    </a:solidFill>
                  </a:tcPr>
                </a:tc>
                <a:tc>
                  <a:txBody>
                    <a:bodyPr/>
                    <a:lstStyle/>
                    <a:p>
                      <a:r>
                        <a:rPr lang="en-IN" sz="2500" dirty="0"/>
                        <a:t>SEARCH VOLUME</a:t>
                      </a:r>
                    </a:p>
                  </a:txBody>
                  <a:tcPr>
                    <a:solidFill>
                      <a:schemeClr val="tx1"/>
                    </a:solidFill>
                  </a:tcPr>
                </a:tc>
                <a:tc>
                  <a:txBody>
                    <a:bodyPr/>
                    <a:lstStyle/>
                    <a:p>
                      <a:r>
                        <a:rPr lang="en-IN" sz="2500" dirty="0"/>
                        <a:t>TRAFFIC PERCENTAGE</a:t>
                      </a:r>
                    </a:p>
                  </a:txBody>
                  <a:tcPr>
                    <a:solidFill>
                      <a:schemeClr val="tx1"/>
                    </a:solidFill>
                  </a:tcPr>
                </a:tc>
                <a:tc>
                  <a:txBody>
                    <a:bodyPr/>
                    <a:lstStyle/>
                    <a:p>
                      <a:r>
                        <a:rPr lang="en-IN" sz="2500" dirty="0"/>
                        <a:t>URL</a:t>
                      </a:r>
                    </a:p>
                  </a:txBody>
                  <a:tcPr>
                    <a:solidFill>
                      <a:schemeClr val="tx1"/>
                    </a:solidFill>
                  </a:tcPr>
                </a:tc>
                <a:tc>
                  <a:txBody>
                    <a:bodyPr/>
                    <a:lstStyle/>
                    <a:p>
                      <a:r>
                        <a:rPr lang="en-IN" sz="2500" dirty="0"/>
                        <a:t>COST PER CLICK</a:t>
                      </a:r>
                    </a:p>
                    <a:p>
                      <a:r>
                        <a:rPr lang="en-IN" sz="2500" dirty="0"/>
                        <a:t>(CPC) IN $</a:t>
                      </a:r>
                    </a:p>
                  </a:txBody>
                  <a:tcPr>
                    <a:solidFill>
                      <a:schemeClr val="tx1"/>
                    </a:solidFill>
                  </a:tcPr>
                </a:tc>
                <a:extLst>
                  <a:ext uri="{0D108BD9-81ED-4DB2-BD59-A6C34878D82A}">
                    <a16:rowId xmlns:a16="http://schemas.microsoft.com/office/drawing/2014/main" val="550859260"/>
                  </a:ext>
                </a:extLst>
              </a:tr>
              <a:tr h="482521">
                <a:tc>
                  <a:txBody>
                    <a:bodyPr/>
                    <a:lstStyle/>
                    <a:p>
                      <a:r>
                        <a:rPr lang="en-IN" sz="2500" dirty="0"/>
                        <a:t>Fab India</a:t>
                      </a:r>
                    </a:p>
                  </a:txBody>
                  <a:tcPr/>
                </a:tc>
                <a:tc>
                  <a:txBody>
                    <a:bodyPr/>
                    <a:lstStyle/>
                    <a:p>
                      <a:r>
                        <a:rPr lang="en-IN" sz="2500" dirty="0"/>
                        <a:t>74,000</a:t>
                      </a:r>
                    </a:p>
                  </a:txBody>
                  <a:tcPr/>
                </a:tc>
                <a:tc>
                  <a:txBody>
                    <a:bodyPr/>
                    <a:lstStyle/>
                    <a:p>
                      <a:r>
                        <a:rPr lang="en-IN" sz="2500" dirty="0"/>
                        <a:t>10.09%</a:t>
                      </a:r>
                    </a:p>
                  </a:txBody>
                  <a:tcPr/>
                </a:tc>
                <a:tc>
                  <a:txBody>
                    <a:bodyPr/>
                    <a:lstStyle/>
                    <a:p>
                      <a:r>
                        <a:rPr lang="en-IN" sz="2500" dirty="0"/>
                        <a:t>www.fabindia.com/</a:t>
                      </a:r>
                    </a:p>
                  </a:txBody>
                  <a:tcPr/>
                </a:tc>
                <a:tc>
                  <a:txBody>
                    <a:bodyPr/>
                    <a:lstStyle/>
                    <a:p>
                      <a:r>
                        <a:rPr lang="en-IN" sz="2500" dirty="0"/>
                        <a:t>0.52$</a:t>
                      </a:r>
                    </a:p>
                  </a:txBody>
                  <a:tcPr/>
                </a:tc>
                <a:extLst>
                  <a:ext uri="{0D108BD9-81ED-4DB2-BD59-A6C34878D82A}">
                    <a16:rowId xmlns:a16="http://schemas.microsoft.com/office/drawing/2014/main" val="1663145624"/>
                  </a:ext>
                </a:extLst>
              </a:tr>
              <a:tr h="482521">
                <a:tc>
                  <a:txBody>
                    <a:bodyPr/>
                    <a:lstStyle/>
                    <a:p>
                      <a:r>
                        <a:rPr lang="en-IN" sz="2500" dirty="0"/>
                        <a:t>Fab India near me</a:t>
                      </a:r>
                    </a:p>
                  </a:txBody>
                  <a:tcPr/>
                </a:tc>
                <a:tc>
                  <a:txBody>
                    <a:bodyPr/>
                    <a:lstStyle/>
                    <a:p>
                      <a:r>
                        <a:rPr lang="en-IN" sz="2500" dirty="0"/>
                        <a:t>60,500</a:t>
                      </a:r>
                    </a:p>
                  </a:txBody>
                  <a:tcPr/>
                </a:tc>
                <a:tc>
                  <a:txBody>
                    <a:bodyPr/>
                    <a:lstStyle/>
                    <a:p>
                      <a:r>
                        <a:rPr lang="en-IN" sz="2500" dirty="0"/>
                        <a:t>8.25%</a:t>
                      </a:r>
                    </a:p>
                  </a:txBody>
                  <a:tcPr/>
                </a:tc>
                <a:tc>
                  <a:txBody>
                    <a:bodyPr/>
                    <a:lstStyle/>
                    <a:p>
                      <a:r>
                        <a:rPr lang="en-IN" sz="2500" dirty="0"/>
                        <a:t>www.fabindia.com/</a:t>
                      </a:r>
                    </a:p>
                  </a:txBody>
                  <a:tcPr/>
                </a:tc>
                <a:tc>
                  <a:txBody>
                    <a:bodyPr/>
                    <a:lstStyle/>
                    <a:p>
                      <a:r>
                        <a:rPr lang="en-IN" sz="2500" dirty="0"/>
                        <a:t>1.032$</a:t>
                      </a:r>
                    </a:p>
                  </a:txBody>
                  <a:tcPr/>
                </a:tc>
                <a:extLst>
                  <a:ext uri="{0D108BD9-81ED-4DB2-BD59-A6C34878D82A}">
                    <a16:rowId xmlns:a16="http://schemas.microsoft.com/office/drawing/2014/main" val="1336203432"/>
                  </a:ext>
                </a:extLst>
              </a:tr>
              <a:tr h="482521">
                <a:tc>
                  <a:txBody>
                    <a:bodyPr/>
                    <a:lstStyle/>
                    <a:p>
                      <a:r>
                        <a:rPr lang="en-IN" sz="2500" dirty="0" err="1"/>
                        <a:t>Fabindia</a:t>
                      </a:r>
                      <a:r>
                        <a:rPr lang="en-IN" sz="2500" dirty="0"/>
                        <a:t> Online</a:t>
                      </a:r>
                    </a:p>
                  </a:txBody>
                  <a:tcPr/>
                </a:tc>
                <a:tc>
                  <a:txBody>
                    <a:bodyPr/>
                    <a:lstStyle/>
                    <a:p>
                      <a:r>
                        <a:rPr lang="en-IN" sz="2500" dirty="0"/>
                        <a:t>18,100</a:t>
                      </a:r>
                    </a:p>
                  </a:txBody>
                  <a:tcPr/>
                </a:tc>
                <a:tc>
                  <a:txBody>
                    <a:bodyPr/>
                    <a:lstStyle/>
                    <a:p>
                      <a:r>
                        <a:rPr lang="en-IN" sz="2500" dirty="0"/>
                        <a:t>2.46%</a:t>
                      </a:r>
                    </a:p>
                  </a:txBody>
                  <a:tcPr/>
                </a:tc>
                <a:tc>
                  <a:txBody>
                    <a:bodyPr/>
                    <a:lstStyle/>
                    <a:p>
                      <a:r>
                        <a:rPr lang="en-IN" sz="2500" dirty="0"/>
                        <a:t>www.fabindia.com/</a:t>
                      </a:r>
                    </a:p>
                  </a:txBody>
                  <a:tcPr/>
                </a:tc>
                <a:tc>
                  <a:txBody>
                    <a:bodyPr/>
                    <a:lstStyle/>
                    <a:p>
                      <a:r>
                        <a:rPr lang="en-IN" sz="2500" dirty="0"/>
                        <a:t>2.85$</a:t>
                      </a:r>
                    </a:p>
                  </a:txBody>
                  <a:tcPr/>
                </a:tc>
                <a:extLst>
                  <a:ext uri="{0D108BD9-81ED-4DB2-BD59-A6C34878D82A}">
                    <a16:rowId xmlns:a16="http://schemas.microsoft.com/office/drawing/2014/main" val="3367197321"/>
                  </a:ext>
                </a:extLst>
              </a:tr>
              <a:tr h="1150804">
                <a:tc>
                  <a:txBody>
                    <a:bodyPr/>
                    <a:lstStyle/>
                    <a:p>
                      <a:r>
                        <a:rPr lang="en-IN" sz="2500" dirty="0" err="1"/>
                        <a:t>Fabindia</a:t>
                      </a:r>
                      <a:r>
                        <a:rPr lang="en-IN" sz="2500" dirty="0"/>
                        <a:t> Gift</a:t>
                      </a:r>
                    </a:p>
                  </a:txBody>
                  <a:tcPr/>
                </a:tc>
                <a:tc>
                  <a:txBody>
                    <a:bodyPr/>
                    <a:lstStyle/>
                    <a:p>
                      <a:r>
                        <a:rPr lang="en-IN" sz="2500" dirty="0"/>
                        <a:t>2,46,000</a:t>
                      </a:r>
                    </a:p>
                  </a:txBody>
                  <a:tcPr/>
                </a:tc>
                <a:tc>
                  <a:txBody>
                    <a:bodyPr/>
                    <a:lstStyle/>
                    <a:p>
                      <a:r>
                        <a:rPr lang="en-IN" sz="2500" dirty="0"/>
                        <a:t>2.09%</a:t>
                      </a:r>
                    </a:p>
                  </a:txBody>
                  <a:tcPr/>
                </a:tc>
                <a:tc>
                  <a:txBody>
                    <a:bodyPr/>
                    <a:lstStyle/>
                    <a:p>
                      <a:r>
                        <a:rPr lang="en-IN" sz="2500" dirty="0"/>
                        <a:t>www.fabindia.com/collection/gifting-ideas-home-living</a:t>
                      </a:r>
                    </a:p>
                  </a:txBody>
                  <a:tcPr/>
                </a:tc>
                <a:tc>
                  <a:txBody>
                    <a:bodyPr/>
                    <a:lstStyle/>
                    <a:p>
                      <a:r>
                        <a:rPr lang="en-IN" sz="2500" dirty="0"/>
                        <a:t>0.92$</a:t>
                      </a:r>
                    </a:p>
                  </a:txBody>
                  <a:tcPr/>
                </a:tc>
                <a:extLst>
                  <a:ext uri="{0D108BD9-81ED-4DB2-BD59-A6C34878D82A}">
                    <a16:rowId xmlns:a16="http://schemas.microsoft.com/office/drawing/2014/main" val="2918499804"/>
                  </a:ext>
                </a:extLst>
              </a:tr>
              <a:tr h="1150804">
                <a:tc>
                  <a:txBody>
                    <a:bodyPr/>
                    <a:lstStyle/>
                    <a:p>
                      <a:r>
                        <a:rPr lang="en-IN" sz="2500" dirty="0"/>
                        <a:t>Short Kurti for Women</a:t>
                      </a:r>
                    </a:p>
                  </a:txBody>
                  <a:tcPr/>
                </a:tc>
                <a:tc>
                  <a:txBody>
                    <a:bodyPr/>
                    <a:lstStyle/>
                    <a:p>
                      <a:r>
                        <a:rPr lang="en-IN" sz="2500" dirty="0"/>
                        <a:t>4,50,000</a:t>
                      </a:r>
                    </a:p>
                  </a:txBody>
                  <a:tcPr/>
                </a:tc>
                <a:tc>
                  <a:txBody>
                    <a:bodyPr/>
                    <a:lstStyle/>
                    <a:p>
                      <a:r>
                        <a:rPr lang="en-IN" sz="2500" dirty="0"/>
                        <a:t>1.91%</a:t>
                      </a:r>
                    </a:p>
                  </a:txBody>
                  <a:tcPr/>
                </a:tc>
                <a:tc>
                  <a:txBody>
                    <a:bodyPr/>
                    <a:lstStyle/>
                    <a:p>
                      <a:r>
                        <a:rPr lang="en-IN" sz="2500" dirty="0"/>
                        <a:t>www.fabindia.com/clothing/women-kurtis</a:t>
                      </a:r>
                    </a:p>
                  </a:txBody>
                  <a:tcPr/>
                </a:tc>
                <a:tc>
                  <a:txBody>
                    <a:bodyPr/>
                    <a:lstStyle/>
                    <a:p>
                      <a:r>
                        <a:rPr lang="en-IN" sz="2500" dirty="0"/>
                        <a:t>1.04$</a:t>
                      </a:r>
                    </a:p>
                  </a:txBody>
                  <a:tcPr/>
                </a:tc>
                <a:extLst>
                  <a:ext uri="{0D108BD9-81ED-4DB2-BD59-A6C34878D82A}">
                    <a16:rowId xmlns:a16="http://schemas.microsoft.com/office/drawing/2014/main" val="424527381"/>
                  </a:ext>
                </a:extLst>
              </a:tr>
              <a:tr h="1150804">
                <a:tc>
                  <a:txBody>
                    <a:bodyPr/>
                    <a:lstStyle/>
                    <a:p>
                      <a:r>
                        <a:rPr lang="en-IN" sz="2500" dirty="0"/>
                        <a:t>Sari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500" dirty="0"/>
                        <a:t>1,65,000</a:t>
                      </a:r>
                    </a:p>
                  </a:txBody>
                  <a:tcPr/>
                </a:tc>
                <a:tc>
                  <a:txBody>
                    <a:bodyPr/>
                    <a:lstStyle/>
                    <a:p>
                      <a:r>
                        <a:rPr lang="en-IN" sz="2500" dirty="0"/>
                        <a:t>1.12%</a:t>
                      </a:r>
                    </a:p>
                  </a:txBody>
                  <a:tcPr/>
                </a:tc>
                <a:tc>
                  <a:txBody>
                    <a:bodyPr/>
                    <a:lstStyle/>
                    <a:p>
                      <a:r>
                        <a:rPr lang="en-IN" sz="2500" dirty="0"/>
                        <a:t>www.fabindia.com/clothing/women-saris-blouses</a:t>
                      </a:r>
                    </a:p>
                  </a:txBody>
                  <a:tcPr/>
                </a:tc>
                <a:tc>
                  <a:txBody>
                    <a:bodyPr/>
                    <a:lstStyle/>
                    <a:p>
                      <a:r>
                        <a:rPr lang="en-IN" sz="2500" dirty="0"/>
                        <a:t>1.24$</a:t>
                      </a:r>
                    </a:p>
                  </a:txBody>
                  <a:tcPr/>
                </a:tc>
                <a:extLst>
                  <a:ext uri="{0D108BD9-81ED-4DB2-BD59-A6C34878D82A}">
                    <a16:rowId xmlns:a16="http://schemas.microsoft.com/office/drawing/2014/main" val="1099300657"/>
                  </a:ext>
                </a:extLst>
              </a:tr>
              <a:tr h="795617">
                <a:tc>
                  <a:txBody>
                    <a:bodyPr/>
                    <a:lstStyle/>
                    <a:p>
                      <a:r>
                        <a:rPr lang="en-IN" sz="2500" dirty="0"/>
                        <a:t>Kurta for Men</a:t>
                      </a:r>
                    </a:p>
                  </a:txBody>
                  <a:tcPr/>
                </a:tc>
                <a:tc>
                  <a:txBody>
                    <a:bodyPr/>
                    <a:lstStyle/>
                    <a:p>
                      <a:r>
                        <a:rPr lang="en-IN" sz="2500" dirty="0"/>
                        <a:t>5,50,000</a:t>
                      </a:r>
                    </a:p>
                  </a:txBody>
                  <a:tcPr/>
                </a:tc>
                <a:tc>
                  <a:txBody>
                    <a:bodyPr/>
                    <a:lstStyle/>
                    <a:p>
                      <a:r>
                        <a:rPr lang="en-IN" sz="2500" dirty="0"/>
                        <a:t>0.84%</a:t>
                      </a:r>
                    </a:p>
                  </a:txBody>
                  <a:tcPr/>
                </a:tc>
                <a:tc>
                  <a:txBody>
                    <a:bodyPr/>
                    <a:lstStyle/>
                    <a:p>
                      <a:r>
                        <a:rPr lang="en-IN" sz="2500" dirty="0"/>
                        <a:t>www.fabindia.com/clothing/men-kurtas</a:t>
                      </a:r>
                    </a:p>
                  </a:txBody>
                  <a:tcPr/>
                </a:tc>
                <a:tc>
                  <a:txBody>
                    <a:bodyPr/>
                    <a:lstStyle/>
                    <a:p>
                      <a:r>
                        <a:rPr lang="en-IN" sz="2500" dirty="0"/>
                        <a:t>1.94$</a:t>
                      </a:r>
                    </a:p>
                  </a:txBody>
                  <a:tcPr/>
                </a:tc>
                <a:extLst>
                  <a:ext uri="{0D108BD9-81ED-4DB2-BD59-A6C34878D82A}">
                    <a16:rowId xmlns:a16="http://schemas.microsoft.com/office/drawing/2014/main" val="2201171832"/>
                  </a:ext>
                </a:extLst>
              </a:tr>
              <a:tr h="1150804">
                <a:tc>
                  <a:txBody>
                    <a:bodyPr/>
                    <a:lstStyle/>
                    <a:p>
                      <a:r>
                        <a:rPr lang="en-IN" sz="2500" dirty="0"/>
                        <a:t>Skirts for Women</a:t>
                      </a:r>
                    </a:p>
                  </a:txBody>
                  <a:tcPr/>
                </a:tc>
                <a:tc>
                  <a:txBody>
                    <a:bodyPr/>
                    <a:lstStyle/>
                    <a:p>
                      <a:r>
                        <a:rPr lang="en-IN" sz="2500" dirty="0"/>
                        <a:t>1,65,000</a:t>
                      </a:r>
                    </a:p>
                  </a:txBody>
                  <a:tcPr/>
                </a:tc>
                <a:tc>
                  <a:txBody>
                    <a:bodyPr/>
                    <a:lstStyle/>
                    <a:p>
                      <a:r>
                        <a:rPr lang="en-IN" sz="2500" dirty="0"/>
                        <a:t>0.84%</a:t>
                      </a:r>
                    </a:p>
                  </a:txBody>
                  <a:tcPr/>
                </a:tc>
                <a:tc>
                  <a:txBody>
                    <a:bodyPr/>
                    <a:lstStyle/>
                    <a:p>
                      <a:r>
                        <a:rPr lang="en-IN" sz="2500" dirty="0"/>
                        <a:t>www.fabindia.com/clothing/women-skirts-shorts</a:t>
                      </a:r>
                    </a:p>
                  </a:txBody>
                  <a:tcPr/>
                </a:tc>
                <a:tc>
                  <a:txBody>
                    <a:bodyPr/>
                    <a:lstStyle/>
                    <a:p>
                      <a:r>
                        <a:rPr lang="en-IN" sz="2500" dirty="0"/>
                        <a:t>0.29$</a:t>
                      </a:r>
                    </a:p>
                  </a:txBody>
                  <a:tcPr/>
                </a:tc>
                <a:extLst>
                  <a:ext uri="{0D108BD9-81ED-4DB2-BD59-A6C34878D82A}">
                    <a16:rowId xmlns:a16="http://schemas.microsoft.com/office/drawing/2014/main" val="2248238967"/>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741711"/>
          </a:xfrm>
          <a:prstGeom prst="rect">
            <a:avLst/>
          </a:prstGeom>
          <a:solidFill>
            <a:srgbClr val="EEC0BF"/>
          </a:solidFill>
        </p:spPr>
      </p:sp>
      <p:sp>
        <p:nvSpPr>
          <p:cNvPr id="3" name="TextBox 3"/>
          <p:cNvSpPr txBox="1"/>
          <p:nvPr/>
        </p:nvSpPr>
        <p:spPr>
          <a:xfrm>
            <a:off x="1028700" y="1028700"/>
            <a:ext cx="16936291" cy="1400175"/>
          </a:xfrm>
          <a:prstGeom prst="rect">
            <a:avLst/>
          </a:prstGeom>
        </p:spPr>
        <p:txBody>
          <a:bodyPr lIns="0" tIns="0" rIns="0" bIns="0" rtlCol="0" anchor="t">
            <a:spAutoFit/>
          </a:bodyPr>
          <a:lstStyle/>
          <a:p>
            <a:pPr algn="l">
              <a:lnSpc>
                <a:spcPts val="11058"/>
              </a:lnSpc>
            </a:pPr>
            <a:r>
              <a:rPr lang="en-US" sz="9215">
                <a:solidFill>
                  <a:srgbClr val="050707"/>
                </a:solidFill>
                <a:latin typeface="Concert One"/>
                <a:ea typeface="Concert One"/>
                <a:cs typeface="Concert One"/>
                <a:sym typeface="Concert One"/>
              </a:rPr>
              <a:t>BACKLINK ANALYTICS</a:t>
            </a:r>
          </a:p>
        </p:txBody>
      </p:sp>
      <p:sp>
        <p:nvSpPr>
          <p:cNvPr id="4" name="AutoShape 3">
            <a:extLst>
              <a:ext uri="{FF2B5EF4-FFF2-40B4-BE49-F238E27FC236}">
                <a16:creationId xmlns:a16="http://schemas.microsoft.com/office/drawing/2014/main" id="{2C7B9F8D-278A-9A52-8E61-2B9E930F67E2}"/>
              </a:ext>
            </a:extLst>
          </p:cNvPr>
          <p:cNvSpPr/>
          <p:nvPr/>
        </p:nvSpPr>
        <p:spPr>
          <a:xfrm flipV="1">
            <a:off x="0" y="2741711"/>
            <a:ext cx="18288000" cy="0"/>
          </a:xfrm>
          <a:prstGeom prst="line">
            <a:avLst/>
          </a:prstGeom>
          <a:ln w="38100" cap="flat">
            <a:solidFill>
              <a:srgbClr val="000000"/>
            </a:solidFill>
            <a:prstDash val="solid"/>
            <a:headEnd type="none" w="sm" len="sm"/>
            <a:tailEnd type="none" w="sm" len="sm"/>
          </a:ln>
        </p:spPr>
      </p:sp>
      <p:sp>
        <p:nvSpPr>
          <p:cNvPr id="6" name="TextBox 5">
            <a:extLst>
              <a:ext uri="{FF2B5EF4-FFF2-40B4-BE49-F238E27FC236}">
                <a16:creationId xmlns:a16="http://schemas.microsoft.com/office/drawing/2014/main" id="{7F159D46-27F4-2233-4603-E48ACD0AEAEA}"/>
              </a:ext>
            </a:extLst>
          </p:cNvPr>
          <p:cNvSpPr txBox="1"/>
          <p:nvPr/>
        </p:nvSpPr>
        <p:spPr>
          <a:xfrm>
            <a:off x="1028700" y="3238500"/>
            <a:ext cx="12701890" cy="1631216"/>
          </a:xfrm>
          <a:prstGeom prst="rect">
            <a:avLst/>
          </a:prstGeom>
          <a:noFill/>
        </p:spPr>
        <p:txBody>
          <a:bodyPr wrap="square">
            <a:spAutoFit/>
          </a:bodyPr>
          <a:lstStyle/>
          <a:p>
            <a:r>
              <a:rPr lang="en-IN" sz="2000" b="1" dirty="0">
                <a:latin typeface="Playfair Display 1" panose="020B0604020202020204" charset="0"/>
              </a:rPr>
              <a:t>Backlinks: A</a:t>
            </a:r>
            <a:r>
              <a:rPr lang="en-IN" sz="2000" dirty="0">
                <a:latin typeface="Playfair Display 1" panose="020B0604020202020204" charset="0"/>
              </a:rPr>
              <a:t>pproximately 950.88k</a:t>
            </a:r>
            <a:br>
              <a:rPr lang="en-IN" sz="2000" b="1" dirty="0">
                <a:latin typeface="Playfair Display 1" panose="020B0604020202020204" charset="0"/>
              </a:rPr>
            </a:br>
            <a:r>
              <a:rPr lang="en-IN" sz="2000" b="1" dirty="0">
                <a:latin typeface="Playfair Display 1" panose="020B0604020202020204" charset="0"/>
              </a:rPr>
              <a:t>Referring domains: </a:t>
            </a:r>
            <a:r>
              <a:rPr lang="en-IN" sz="2000" dirty="0">
                <a:latin typeface="Playfair Display 1" panose="020B0604020202020204" charset="0"/>
              </a:rPr>
              <a:t>Around 5.83k</a:t>
            </a:r>
            <a:br>
              <a:rPr lang="en-IN" sz="2000" b="1" dirty="0">
                <a:latin typeface="Playfair Display 1" panose="020B0604020202020204" charset="0"/>
              </a:rPr>
            </a:br>
            <a:br>
              <a:rPr lang="en-IN" sz="2000" b="1" dirty="0">
                <a:latin typeface="Playfair Display 1" panose="020B0604020202020204" charset="0"/>
              </a:rPr>
            </a:br>
            <a:r>
              <a:rPr lang="en-IN" sz="2000" b="1" dirty="0">
                <a:latin typeface="Playfair Display 1" panose="020B0604020202020204" charset="0"/>
              </a:rPr>
              <a:t>NOTE: </a:t>
            </a:r>
            <a:r>
              <a:rPr lang="en-IN" sz="2000" dirty="0">
                <a:latin typeface="Playfair Display 1" panose="020B0604020202020204" charset="0"/>
              </a:rPr>
              <a:t>these numbers can fluctuate over time. For the most accurate and up to date information, I recommend using a tool like SEMRUSH, AHREFS, or MOZ</a:t>
            </a:r>
          </a:p>
        </p:txBody>
      </p:sp>
      <p:graphicFrame>
        <p:nvGraphicFramePr>
          <p:cNvPr id="8" name="Table 7">
            <a:extLst>
              <a:ext uri="{FF2B5EF4-FFF2-40B4-BE49-F238E27FC236}">
                <a16:creationId xmlns:a16="http://schemas.microsoft.com/office/drawing/2014/main" id="{A3300C87-861F-6A0F-C778-C1CC7B335707}"/>
              </a:ext>
            </a:extLst>
          </p:cNvPr>
          <p:cNvGraphicFramePr>
            <a:graphicFrameLocks noGrp="1"/>
          </p:cNvGraphicFramePr>
          <p:nvPr>
            <p:extLst>
              <p:ext uri="{D42A27DB-BD31-4B8C-83A1-F6EECF244321}">
                <p14:modId xmlns:p14="http://schemas.microsoft.com/office/powerpoint/2010/main" val="1868269113"/>
              </p:ext>
            </p:extLst>
          </p:nvPr>
        </p:nvGraphicFramePr>
        <p:xfrm>
          <a:off x="2057400" y="5511793"/>
          <a:ext cx="13639800" cy="1559779"/>
        </p:xfrm>
        <a:graphic>
          <a:graphicData uri="http://schemas.openxmlformats.org/drawingml/2006/table">
            <a:tbl>
              <a:tblPr firstRow="1" bandRow="1">
                <a:tableStyleId>{5C22544A-7EE6-4342-B048-85BDC9FD1C3A}</a:tableStyleId>
              </a:tblPr>
              <a:tblGrid>
                <a:gridCol w="2727960">
                  <a:extLst>
                    <a:ext uri="{9D8B030D-6E8A-4147-A177-3AD203B41FA5}">
                      <a16:colId xmlns:a16="http://schemas.microsoft.com/office/drawing/2014/main" val="79734145"/>
                    </a:ext>
                  </a:extLst>
                </a:gridCol>
                <a:gridCol w="2727960">
                  <a:extLst>
                    <a:ext uri="{9D8B030D-6E8A-4147-A177-3AD203B41FA5}">
                      <a16:colId xmlns:a16="http://schemas.microsoft.com/office/drawing/2014/main" val="729045731"/>
                    </a:ext>
                  </a:extLst>
                </a:gridCol>
                <a:gridCol w="2727960">
                  <a:extLst>
                    <a:ext uri="{9D8B030D-6E8A-4147-A177-3AD203B41FA5}">
                      <a16:colId xmlns:a16="http://schemas.microsoft.com/office/drawing/2014/main" val="3827366631"/>
                    </a:ext>
                  </a:extLst>
                </a:gridCol>
                <a:gridCol w="2727960">
                  <a:extLst>
                    <a:ext uri="{9D8B030D-6E8A-4147-A177-3AD203B41FA5}">
                      <a16:colId xmlns:a16="http://schemas.microsoft.com/office/drawing/2014/main" val="157756840"/>
                    </a:ext>
                  </a:extLst>
                </a:gridCol>
                <a:gridCol w="2727960">
                  <a:extLst>
                    <a:ext uri="{9D8B030D-6E8A-4147-A177-3AD203B41FA5}">
                      <a16:colId xmlns:a16="http://schemas.microsoft.com/office/drawing/2014/main" val="3878959701"/>
                    </a:ext>
                  </a:extLst>
                </a:gridCol>
              </a:tblGrid>
              <a:tr h="706339">
                <a:tc>
                  <a:txBody>
                    <a:bodyPr/>
                    <a:lstStyle/>
                    <a:p>
                      <a:r>
                        <a:rPr lang="en-IN" sz="2500" dirty="0"/>
                        <a:t>REFERRING DOMAINS</a:t>
                      </a:r>
                    </a:p>
                  </a:txBody>
                  <a:tcPr>
                    <a:solidFill>
                      <a:schemeClr val="tx1"/>
                    </a:solidFill>
                  </a:tcPr>
                </a:tc>
                <a:tc>
                  <a:txBody>
                    <a:bodyPr/>
                    <a:lstStyle/>
                    <a:p>
                      <a:r>
                        <a:rPr lang="en-IN" sz="2500" dirty="0"/>
                        <a:t>BACKLINKS</a:t>
                      </a:r>
                    </a:p>
                  </a:txBody>
                  <a:tcPr>
                    <a:solidFill>
                      <a:schemeClr val="tx1"/>
                    </a:solidFill>
                  </a:tcPr>
                </a:tc>
                <a:tc>
                  <a:txBody>
                    <a:bodyPr/>
                    <a:lstStyle/>
                    <a:p>
                      <a:r>
                        <a:rPr lang="en-IN" sz="2500" dirty="0"/>
                        <a:t>MONTHLY VISITS</a:t>
                      </a:r>
                    </a:p>
                  </a:txBody>
                  <a:tcPr>
                    <a:solidFill>
                      <a:schemeClr val="tx1"/>
                    </a:solidFill>
                  </a:tcPr>
                </a:tc>
                <a:tc>
                  <a:txBody>
                    <a:bodyPr/>
                    <a:lstStyle/>
                    <a:p>
                      <a:r>
                        <a:rPr lang="en-IN" sz="2500" dirty="0"/>
                        <a:t>TRAFFIC</a:t>
                      </a:r>
                    </a:p>
                  </a:txBody>
                  <a:tcPr>
                    <a:solidFill>
                      <a:schemeClr val="tx1"/>
                    </a:solidFill>
                  </a:tcPr>
                </a:tc>
                <a:tc>
                  <a:txBody>
                    <a:bodyPr/>
                    <a:lstStyle/>
                    <a:p>
                      <a:r>
                        <a:rPr lang="en-IN" sz="2500" dirty="0"/>
                        <a:t>TRAFFIC COST </a:t>
                      </a:r>
                    </a:p>
                  </a:txBody>
                  <a:tcPr>
                    <a:solidFill>
                      <a:schemeClr val="tx1"/>
                    </a:solidFill>
                  </a:tcPr>
                </a:tc>
                <a:extLst>
                  <a:ext uri="{0D108BD9-81ED-4DB2-BD59-A6C34878D82A}">
                    <a16:rowId xmlns:a16="http://schemas.microsoft.com/office/drawing/2014/main" val="2456206037"/>
                  </a:ext>
                </a:extLst>
              </a:tr>
              <a:tr h="706339">
                <a:tc>
                  <a:txBody>
                    <a:bodyPr/>
                    <a:lstStyle/>
                    <a:p>
                      <a:r>
                        <a:rPr lang="en-IN" sz="2500" dirty="0"/>
                        <a:t>5.83K</a:t>
                      </a:r>
                    </a:p>
                  </a:txBody>
                  <a:tcPr/>
                </a:tc>
                <a:tc>
                  <a:txBody>
                    <a:bodyPr/>
                    <a:lstStyle/>
                    <a:p>
                      <a:r>
                        <a:rPr lang="en-IN" sz="2500" dirty="0"/>
                        <a:t>950.88K</a:t>
                      </a:r>
                    </a:p>
                  </a:txBody>
                  <a:tcPr/>
                </a:tc>
                <a:tc>
                  <a:txBody>
                    <a:bodyPr/>
                    <a:lstStyle/>
                    <a:p>
                      <a:r>
                        <a:rPr lang="en-IN" sz="2500" dirty="0"/>
                        <a:t>617.18K</a:t>
                      </a:r>
                    </a:p>
                  </a:txBody>
                  <a:tcPr/>
                </a:tc>
                <a:tc>
                  <a:txBody>
                    <a:bodyPr/>
                    <a:lstStyle/>
                    <a:p>
                      <a:r>
                        <a:rPr lang="en-IN" sz="2500" dirty="0"/>
                        <a:t>586.3K</a:t>
                      </a:r>
                    </a:p>
                  </a:txBody>
                  <a:tcPr/>
                </a:tc>
                <a:tc>
                  <a:txBody>
                    <a:bodyPr/>
                    <a:lstStyle/>
                    <a:p>
                      <a:r>
                        <a:rPr lang="en-IN" sz="2500" dirty="0"/>
                        <a:t>$204.6K</a:t>
                      </a:r>
                    </a:p>
                  </a:txBody>
                  <a:tcPr/>
                </a:tc>
                <a:extLst>
                  <a:ext uri="{0D108BD9-81ED-4DB2-BD59-A6C34878D82A}">
                    <a16:rowId xmlns:a16="http://schemas.microsoft.com/office/drawing/2014/main" val="192068978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
            <a:ext cx="18288000" cy="2187438"/>
          </a:xfrm>
          <a:prstGeom prst="rect">
            <a:avLst/>
          </a:prstGeom>
          <a:solidFill>
            <a:srgbClr val="EEC0BF"/>
          </a:solidFill>
        </p:spPr>
      </p:sp>
      <p:sp>
        <p:nvSpPr>
          <p:cNvPr id="3" name="TextBox 3"/>
          <p:cNvSpPr txBox="1"/>
          <p:nvPr/>
        </p:nvSpPr>
        <p:spPr>
          <a:xfrm>
            <a:off x="0" y="116495"/>
            <a:ext cx="17259300" cy="1400175"/>
          </a:xfrm>
          <a:prstGeom prst="rect">
            <a:avLst/>
          </a:prstGeom>
        </p:spPr>
        <p:txBody>
          <a:bodyPr lIns="0" tIns="0" rIns="0" bIns="0" rtlCol="0" anchor="t">
            <a:spAutoFit/>
          </a:bodyPr>
          <a:lstStyle/>
          <a:p>
            <a:pPr algn="l">
              <a:lnSpc>
                <a:spcPts val="11058"/>
              </a:lnSpc>
            </a:pPr>
            <a:r>
              <a:rPr lang="en-US" sz="9215" dirty="0">
                <a:solidFill>
                  <a:srgbClr val="050707"/>
                </a:solidFill>
                <a:latin typeface="Concert One"/>
                <a:ea typeface="Concert One"/>
                <a:cs typeface="Concert One"/>
                <a:sym typeface="Concert One"/>
              </a:rPr>
              <a:t>ORGANIC AND PAID TRAFFIC</a:t>
            </a:r>
          </a:p>
        </p:txBody>
      </p:sp>
      <p:sp>
        <p:nvSpPr>
          <p:cNvPr id="5" name="AutoShape 3">
            <a:extLst>
              <a:ext uri="{FF2B5EF4-FFF2-40B4-BE49-F238E27FC236}">
                <a16:creationId xmlns:a16="http://schemas.microsoft.com/office/drawing/2014/main" id="{A78AE346-EBDB-D48B-E438-AF1337BCDB46}"/>
              </a:ext>
            </a:extLst>
          </p:cNvPr>
          <p:cNvSpPr/>
          <p:nvPr/>
        </p:nvSpPr>
        <p:spPr>
          <a:xfrm flipV="1">
            <a:off x="0" y="2187439"/>
            <a:ext cx="18288000" cy="0"/>
          </a:xfrm>
          <a:prstGeom prst="line">
            <a:avLst/>
          </a:prstGeom>
          <a:ln w="38100" cap="flat">
            <a:solidFill>
              <a:srgbClr val="000000"/>
            </a:solidFill>
            <a:prstDash val="solid"/>
            <a:headEnd type="none" w="sm" len="sm"/>
            <a:tailEnd type="none" w="sm" len="sm"/>
          </a:ln>
        </p:spPr>
      </p:sp>
      <p:graphicFrame>
        <p:nvGraphicFramePr>
          <p:cNvPr id="8" name="Chart 7">
            <a:extLst>
              <a:ext uri="{FF2B5EF4-FFF2-40B4-BE49-F238E27FC236}">
                <a16:creationId xmlns:a16="http://schemas.microsoft.com/office/drawing/2014/main" id="{7DC04C64-3831-F5A9-F0F0-481152430E23}"/>
              </a:ext>
            </a:extLst>
          </p:cNvPr>
          <p:cNvGraphicFramePr/>
          <p:nvPr>
            <p:extLst>
              <p:ext uri="{D42A27DB-BD31-4B8C-83A1-F6EECF244321}">
                <p14:modId xmlns:p14="http://schemas.microsoft.com/office/powerpoint/2010/main" val="1047636969"/>
              </p:ext>
            </p:extLst>
          </p:nvPr>
        </p:nvGraphicFramePr>
        <p:xfrm>
          <a:off x="2819400" y="2057907"/>
          <a:ext cx="12192000" cy="81280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741711"/>
          </a:xfrm>
          <a:prstGeom prst="rect">
            <a:avLst/>
          </a:prstGeom>
          <a:solidFill>
            <a:srgbClr val="EEC0BF"/>
          </a:solidFill>
        </p:spPr>
      </p:sp>
      <p:sp>
        <p:nvSpPr>
          <p:cNvPr id="3" name="AutoShape 3"/>
          <p:cNvSpPr/>
          <p:nvPr/>
        </p:nvSpPr>
        <p:spPr>
          <a:xfrm flipV="1">
            <a:off x="0" y="2741711"/>
            <a:ext cx="18288000" cy="0"/>
          </a:xfrm>
          <a:prstGeom prst="line">
            <a:avLst/>
          </a:prstGeom>
          <a:ln w="38100" cap="flat">
            <a:solidFill>
              <a:srgbClr val="000000"/>
            </a:solidFill>
            <a:prstDash val="solid"/>
            <a:headEnd type="none" w="sm" len="sm"/>
            <a:tailEnd type="none" w="sm" len="sm"/>
          </a:ln>
        </p:spPr>
      </p:sp>
      <p:sp>
        <p:nvSpPr>
          <p:cNvPr id="4" name="TextBox 4"/>
          <p:cNvSpPr txBox="1"/>
          <p:nvPr/>
        </p:nvSpPr>
        <p:spPr>
          <a:xfrm>
            <a:off x="1028700" y="3228880"/>
            <a:ext cx="10418169" cy="6858000"/>
          </a:xfrm>
          <a:prstGeom prst="rect">
            <a:avLst/>
          </a:prstGeom>
        </p:spPr>
        <p:txBody>
          <a:bodyPr lIns="0" tIns="0" rIns="0" bIns="0" rtlCol="0" anchor="t">
            <a:spAutoFit/>
          </a:bodyPr>
          <a:lstStyle/>
          <a:p>
            <a:pPr algn="l">
              <a:lnSpc>
                <a:spcPts val="4507"/>
              </a:lnSpc>
            </a:pPr>
            <a:r>
              <a:rPr lang="en-US" sz="3756" b="1" dirty="0">
                <a:solidFill>
                  <a:srgbClr val="050707"/>
                </a:solidFill>
                <a:latin typeface="Playfair Display 2 Bold"/>
                <a:ea typeface="Playfair Display 2 Bold"/>
                <a:cs typeface="Playfair Display 2 Bold"/>
                <a:sym typeface="Playfair Display 2 Bold"/>
              </a:rPr>
              <a:t>Keyword Optimization: </a:t>
            </a:r>
            <a:r>
              <a:rPr lang="en-US" sz="3756" dirty="0">
                <a:solidFill>
                  <a:srgbClr val="050707"/>
                </a:solidFill>
                <a:latin typeface="Playfair Display 2"/>
                <a:ea typeface="Playfair Display 2"/>
                <a:cs typeface="Playfair Display 2"/>
                <a:sym typeface="Playfair Display 2"/>
              </a:rPr>
              <a:t>Use relevant keywords like handcrafted cotton kurtas in the title </a:t>
            </a:r>
          </a:p>
          <a:p>
            <a:pPr algn="l">
              <a:lnSpc>
                <a:spcPts val="4507"/>
              </a:lnSpc>
            </a:pPr>
            <a:r>
              <a:rPr lang="en-US" sz="3756" dirty="0">
                <a:solidFill>
                  <a:srgbClr val="050707"/>
                </a:solidFill>
                <a:latin typeface="Playfair Display 2"/>
                <a:ea typeface="Playfair Display 2"/>
                <a:cs typeface="Playfair Display 2"/>
                <a:sym typeface="Playfair Display 2"/>
              </a:rPr>
              <a:t>tags, meta descriptions, and headers.</a:t>
            </a:r>
          </a:p>
          <a:p>
            <a:pPr algn="l">
              <a:lnSpc>
                <a:spcPts val="4507"/>
              </a:lnSpc>
            </a:pPr>
            <a:endParaRPr lang="en-US" sz="3756" dirty="0">
              <a:solidFill>
                <a:srgbClr val="050707"/>
              </a:solidFill>
              <a:latin typeface="Playfair Display 2"/>
              <a:ea typeface="Playfair Display 2"/>
              <a:cs typeface="Playfair Display 2"/>
              <a:sym typeface="Playfair Display 2"/>
            </a:endParaRPr>
          </a:p>
          <a:p>
            <a:pPr algn="l">
              <a:lnSpc>
                <a:spcPts val="4507"/>
              </a:lnSpc>
            </a:pPr>
            <a:r>
              <a:rPr lang="en-US" sz="3756" b="1" dirty="0">
                <a:solidFill>
                  <a:srgbClr val="050707"/>
                </a:solidFill>
                <a:latin typeface="Playfair Display 2 Bold"/>
                <a:ea typeface="Playfair Display 2 Bold"/>
                <a:cs typeface="Playfair Display 2 Bold"/>
                <a:sym typeface="Playfair Display 2 Bold"/>
              </a:rPr>
              <a:t>Content Quality:</a:t>
            </a:r>
            <a:r>
              <a:rPr lang="en-US" sz="3756" dirty="0">
                <a:solidFill>
                  <a:srgbClr val="050707"/>
                </a:solidFill>
                <a:latin typeface="Playfair Display 2"/>
                <a:ea typeface="Playfair Display 2"/>
                <a:cs typeface="Playfair Display 2"/>
                <a:sym typeface="Playfair Display 2"/>
              </a:rPr>
              <a:t> Create engaging product descriptions highlighting craftsmanship </a:t>
            </a:r>
          </a:p>
          <a:p>
            <a:pPr algn="l">
              <a:lnSpc>
                <a:spcPts val="4507"/>
              </a:lnSpc>
            </a:pPr>
            <a:r>
              <a:rPr lang="en-US" sz="3756" dirty="0">
                <a:solidFill>
                  <a:srgbClr val="050707"/>
                </a:solidFill>
                <a:latin typeface="Playfair Display 2"/>
                <a:ea typeface="Playfair Display 2"/>
                <a:cs typeface="Playfair Display 2"/>
                <a:sym typeface="Playfair Display 2"/>
              </a:rPr>
              <a:t>(e.g., “Handwoven </a:t>
            </a:r>
            <a:r>
              <a:rPr lang="en-US" sz="3756" dirty="0" err="1">
                <a:solidFill>
                  <a:srgbClr val="050707"/>
                </a:solidFill>
                <a:latin typeface="Playfair Display 2"/>
                <a:ea typeface="Playfair Display 2"/>
                <a:cs typeface="Playfair Display 2"/>
                <a:sym typeface="Playfair Display 2"/>
              </a:rPr>
              <a:t>Chanderi</a:t>
            </a:r>
            <a:r>
              <a:rPr lang="en-US" sz="3756" dirty="0">
                <a:solidFill>
                  <a:srgbClr val="050707"/>
                </a:solidFill>
                <a:latin typeface="Playfair Display 2"/>
                <a:ea typeface="Playfair Display 2"/>
                <a:cs typeface="Playfair Display 2"/>
                <a:sym typeface="Playfair Display 2"/>
              </a:rPr>
              <a:t> silk with traditional block prints”).</a:t>
            </a:r>
          </a:p>
          <a:p>
            <a:pPr algn="l">
              <a:lnSpc>
                <a:spcPts val="4507"/>
              </a:lnSpc>
            </a:pPr>
            <a:endParaRPr lang="en-US" sz="3756" dirty="0">
              <a:solidFill>
                <a:srgbClr val="050707"/>
              </a:solidFill>
              <a:latin typeface="Playfair Display 2"/>
              <a:ea typeface="Playfair Display 2"/>
              <a:cs typeface="Playfair Display 2"/>
              <a:sym typeface="Playfair Display 2"/>
            </a:endParaRPr>
          </a:p>
          <a:p>
            <a:pPr algn="l">
              <a:lnSpc>
                <a:spcPts val="4507"/>
              </a:lnSpc>
            </a:pPr>
            <a:r>
              <a:rPr lang="en-US" sz="3756" b="1" dirty="0">
                <a:solidFill>
                  <a:srgbClr val="050707"/>
                </a:solidFill>
                <a:latin typeface="Playfair Display 2 Bold"/>
                <a:ea typeface="Playfair Display 2 Bold"/>
                <a:cs typeface="Playfair Display 2 Bold"/>
                <a:sym typeface="Playfair Display 2 Bold"/>
              </a:rPr>
              <a:t>Image Optimization:</a:t>
            </a:r>
            <a:r>
              <a:rPr lang="en-US" sz="3756" dirty="0">
                <a:solidFill>
                  <a:srgbClr val="050707"/>
                </a:solidFill>
                <a:latin typeface="Playfair Display 2"/>
                <a:ea typeface="Playfair Display 2"/>
                <a:cs typeface="Playfair Display 2"/>
                <a:sym typeface="Playfair Display 2"/>
              </a:rPr>
              <a:t> Add descriptive alt text (e.g., Hand-embroidered jute tote bag) </a:t>
            </a:r>
          </a:p>
          <a:p>
            <a:pPr algn="l">
              <a:lnSpc>
                <a:spcPts val="4507"/>
              </a:lnSpc>
              <a:spcBef>
                <a:spcPct val="0"/>
              </a:spcBef>
            </a:pPr>
            <a:r>
              <a:rPr lang="en-US" sz="3756" dirty="0">
                <a:solidFill>
                  <a:srgbClr val="050707"/>
                </a:solidFill>
                <a:latin typeface="Playfair Display 2"/>
                <a:ea typeface="Playfair Display 2"/>
                <a:cs typeface="Playfair Display 2"/>
                <a:sym typeface="Playfair Display 2"/>
              </a:rPr>
              <a:t>and compress images for faster loading.</a:t>
            </a:r>
          </a:p>
        </p:txBody>
      </p:sp>
      <p:sp>
        <p:nvSpPr>
          <p:cNvPr id="5" name="Freeform 5"/>
          <p:cNvSpPr/>
          <p:nvPr/>
        </p:nvSpPr>
        <p:spPr>
          <a:xfrm>
            <a:off x="12729588" y="423079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1028700"/>
            <a:ext cx="16936291" cy="1308371"/>
          </a:xfrm>
          <a:prstGeom prst="rect">
            <a:avLst/>
          </a:prstGeom>
        </p:spPr>
        <p:txBody>
          <a:bodyPr lIns="0" tIns="0" rIns="0" bIns="0" rtlCol="0" anchor="t">
            <a:spAutoFit/>
          </a:bodyPr>
          <a:lstStyle/>
          <a:p>
            <a:pPr algn="l">
              <a:lnSpc>
                <a:spcPts val="11058"/>
              </a:lnSpc>
            </a:pPr>
            <a:r>
              <a:rPr lang="en-US" sz="9215" dirty="0">
                <a:solidFill>
                  <a:srgbClr val="050707"/>
                </a:solidFill>
                <a:latin typeface="Concert One"/>
                <a:ea typeface="Concert One"/>
                <a:cs typeface="Concert One"/>
                <a:sym typeface="Concert One"/>
              </a:rPr>
              <a:t>ON PAGE OPTIMIZATION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741711"/>
          </a:xfrm>
          <a:prstGeom prst="rect">
            <a:avLst/>
          </a:prstGeom>
          <a:solidFill>
            <a:srgbClr val="EEC0BF"/>
          </a:solidFill>
        </p:spPr>
      </p:sp>
      <p:sp>
        <p:nvSpPr>
          <p:cNvPr id="3" name="AutoShape 3"/>
          <p:cNvSpPr/>
          <p:nvPr/>
        </p:nvSpPr>
        <p:spPr>
          <a:xfrm flipV="1">
            <a:off x="0" y="2741711"/>
            <a:ext cx="18288000" cy="0"/>
          </a:xfrm>
          <a:prstGeom prst="line">
            <a:avLst/>
          </a:prstGeom>
          <a:ln w="38100" cap="flat">
            <a:solidFill>
              <a:srgbClr val="000000"/>
            </a:solidFill>
            <a:prstDash val="solid"/>
            <a:headEnd type="none" w="sm" len="sm"/>
            <a:tailEnd type="none" w="sm" len="sm"/>
          </a:ln>
        </p:spPr>
      </p:sp>
      <p:sp>
        <p:nvSpPr>
          <p:cNvPr id="4" name="TextBox 4"/>
          <p:cNvSpPr txBox="1"/>
          <p:nvPr/>
        </p:nvSpPr>
        <p:spPr>
          <a:xfrm>
            <a:off x="1028700" y="3461979"/>
            <a:ext cx="10750622" cy="4790286"/>
          </a:xfrm>
          <a:prstGeom prst="rect">
            <a:avLst/>
          </a:prstGeom>
        </p:spPr>
        <p:txBody>
          <a:bodyPr lIns="0" tIns="0" rIns="0" bIns="0" rtlCol="0" anchor="t">
            <a:spAutoFit/>
          </a:bodyPr>
          <a:lstStyle/>
          <a:p>
            <a:pPr algn="l">
              <a:lnSpc>
                <a:spcPts val="5352"/>
              </a:lnSpc>
            </a:pPr>
            <a:r>
              <a:rPr lang="en-US" sz="4000" b="1" dirty="0">
                <a:solidFill>
                  <a:srgbClr val="050707"/>
                </a:solidFill>
                <a:latin typeface="Playfair Display 2 Bold"/>
                <a:ea typeface="Playfair Display 2 Bold"/>
                <a:cs typeface="Playfair Display 2 Bold"/>
                <a:sym typeface="Playfair Display 2 Bold"/>
              </a:rPr>
              <a:t>Internal Linking:</a:t>
            </a:r>
            <a:r>
              <a:rPr lang="en-US" sz="4000" dirty="0">
                <a:solidFill>
                  <a:srgbClr val="050707"/>
                </a:solidFill>
                <a:latin typeface="Playfair Display 2"/>
                <a:ea typeface="Playfair Display 2"/>
                <a:cs typeface="Playfair Display 2"/>
                <a:sym typeface="Playfair Display 2"/>
              </a:rPr>
              <a:t> Link related products (e.g., Pair this linen kurta with our organic cotton dupatta).</a:t>
            </a:r>
          </a:p>
          <a:p>
            <a:pPr algn="l">
              <a:lnSpc>
                <a:spcPts val="5352"/>
              </a:lnSpc>
            </a:pPr>
            <a:endParaRPr lang="en-US" sz="4000" dirty="0">
              <a:solidFill>
                <a:srgbClr val="050707"/>
              </a:solidFill>
              <a:latin typeface="Playfair Display 2"/>
              <a:ea typeface="Playfair Display 2"/>
              <a:cs typeface="Playfair Display 2"/>
              <a:sym typeface="Playfair Display 2"/>
            </a:endParaRPr>
          </a:p>
          <a:p>
            <a:pPr algn="l">
              <a:lnSpc>
                <a:spcPts val="5352"/>
              </a:lnSpc>
              <a:spcBef>
                <a:spcPct val="0"/>
              </a:spcBef>
            </a:pPr>
            <a:r>
              <a:rPr lang="en-US" sz="4000" b="1" dirty="0">
                <a:solidFill>
                  <a:srgbClr val="050707"/>
                </a:solidFill>
                <a:latin typeface="Playfair Display 2 Bold"/>
                <a:ea typeface="Playfair Display 2 Bold"/>
                <a:cs typeface="Playfair Display 2 Bold"/>
                <a:sym typeface="Playfair Display 2 Bold"/>
              </a:rPr>
              <a:t> Structured Data:</a:t>
            </a:r>
            <a:r>
              <a:rPr lang="en-US" sz="4000" dirty="0">
                <a:solidFill>
                  <a:srgbClr val="050707"/>
                </a:solidFill>
                <a:latin typeface="Playfair Display 2"/>
                <a:ea typeface="Playfair Display 2"/>
                <a:cs typeface="Playfair Display 2"/>
                <a:sym typeface="Playfair Display 2"/>
              </a:rPr>
              <a:t> Implement schema markup for products, reviews, and FAQs to enhance search visibility.</a:t>
            </a:r>
          </a:p>
        </p:txBody>
      </p:sp>
      <p:sp>
        <p:nvSpPr>
          <p:cNvPr id="5" name="Freeform 5"/>
          <p:cNvSpPr/>
          <p:nvPr/>
        </p:nvSpPr>
        <p:spPr>
          <a:xfrm>
            <a:off x="12810834" y="4248680"/>
            <a:ext cx="4149046" cy="4114800"/>
          </a:xfrm>
          <a:custGeom>
            <a:avLst/>
            <a:gdLst/>
            <a:ahLst/>
            <a:cxnLst/>
            <a:rect l="l" t="t" r="r" b="b"/>
            <a:pathLst>
              <a:path w="4149046" h="4114800">
                <a:moveTo>
                  <a:pt x="0" y="0"/>
                </a:moveTo>
                <a:lnTo>
                  <a:pt x="4149046" y="0"/>
                </a:lnTo>
                <a:lnTo>
                  <a:pt x="414904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1028700"/>
            <a:ext cx="16936291" cy="1308371"/>
          </a:xfrm>
          <a:prstGeom prst="rect">
            <a:avLst/>
          </a:prstGeom>
        </p:spPr>
        <p:txBody>
          <a:bodyPr lIns="0" tIns="0" rIns="0" bIns="0" rtlCol="0" anchor="t">
            <a:spAutoFit/>
          </a:bodyPr>
          <a:lstStyle/>
          <a:p>
            <a:pPr algn="l">
              <a:lnSpc>
                <a:spcPts val="11058"/>
              </a:lnSpc>
            </a:pPr>
            <a:r>
              <a:rPr lang="en-US" sz="9215" dirty="0">
                <a:solidFill>
                  <a:srgbClr val="050707"/>
                </a:solidFill>
                <a:latin typeface="Concert One"/>
                <a:ea typeface="Concert One"/>
                <a:cs typeface="Concert One"/>
                <a:sym typeface="Concert One"/>
              </a:rPr>
              <a:t>ON PAGE OPTIMIZATION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
            <a:ext cx="18288000" cy="1562100"/>
          </a:xfrm>
          <a:prstGeom prst="rect">
            <a:avLst/>
          </a:prstGeom>
          <a:solidFill>
            <a:srgbClr val="EEC0BF"/>
          </a:solidFill>
        </p:spPr>
      </p:sp>
      <p:sp>
        <p:nvSpPr>
          <p:cNvPr id="3" name="Freeform 3"/>
          <p:cNvSpPr/>
          <p:nvPr/>
        </p:nvSpPr>
        <p:spPr>
          <a:xfrm>
            <a:off x="1847731" y="1562101"/>
            <a:ext cx="15088560" cy="8724900"/>
          </a:xfrm>
          <a:custGeom>
            <a:avLst/>
            <a:gdLst/>
            <a:ahLst/>
            <a:cxnLst/>
            <a:rect l="l" t="t" r="r" b="b"/>
            <a:pathLst>
              <a:path w="14592538" h="8208303">
                <a:moveTo>
                  <a:pt x="0" y="0"/>
                </a:moveTo>
                <a:lnTo>
                  <a:pt x="14592538" y="0"/>
                </a:lnTo>
                <a:lnTo>
                  <a:pt x="14592538" y="8208303"/>
                </a:lnTo>
                <a:lnTo>
                  <a:pt x="0" y="8208303"/>
                </a:lnTo>
                <a:lnTo>
                  <a:pt x="0" y="0"/>
                </a:lnTo>
                <a:close/>
              </a:path>
            </a:pathLst>
          </a:custGeom>
          <a:blipFill>
            <a:blip r:embed="rId2"/>
            <a:stretch>
              <a:fillRect/>
            </a:stretch>
          </a:blipFill>
        </p:spPr>
      </p:sp>
      <p:sp>
        <p:nvSpPr>
          <p:cNvPr id="4" name="TextBox 4"/>
          <p:cNvSpPr txBox="1"/>
          <p:nvPr/>
        </p:nvSpPr>
        <p:spPr>
          <a:xfrm>
            <a:off x="0" y="126865"/>
            <a:ext cx="16936291" cy="1308371"/>
          </a:xfrm>
          <a:prstGeom prst="rect">
            <a:avLst/>
          </a:prstGeom>
        </p:spPr>
        <p:txBody>
          <a:bodyPr lIns="0" tIns="0" rIns="0" bIns="0" rtlCol="0" anchor="t">
            <a:spAutoFit/>
          </a:bodyPr>
          <a:lstStyle/>
          <a:p>
            <a:pPr algn="l">
              <a:lnSpc>
                <a:spcPts val="11058"/>
              </a:lnSpc>
            </a:pPr>
            <a:r>
              <a:rPr lang="en-US" sz="9215" dirty="0">
                <a:solidFill>
                  <a:srgbClr val="050707"/>
                </a:solidFill>
                <a:latin typeface="Concert One"/>
                <a:ea typeface="Concert One"/>
                <a:cs typeface="Concert One"/>
                <a:sym typeface="Concert One"/>
              </a:rPr>
              <a:t>CONTENT IDEA GENERATION</a:t>
            </a:r>
          </a:p>
        </p:txBody>
      </p:sp>
      <p:sp>
        <p:nvSpPr>
          <p:cNvPr id="5" name="AutoShape 3">
            <a:extLst>
              <a:ext uri="{FF2B5EF4-FFF2-40B4-BE49-F238E27FC236}">
                <a16:creationId xmlns:a16="http://schemas.microsoft.com/office/drawing/2014/main" id="{67AADA33-5E74-29EA-A0E1-248E952092B1}"/>
              </a:ext>
            </a:extLst>
          </p:cNvPr>
          <p:cNvSpPr/>
          <p:nvPr/>
        </p:nvSpPr>
        <p:spPr>
          <a:xfrm flipV="1">
            <a:off x="0" y="1562100"/>
            <a:ext cx="18288000"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741711"/>
          </a:xfrm>
          <a:prstGeom prst="rect">
            <a:avLst/>
          </a:prstGeom>
          <a:solidFill>
            <a:srgbClr val="EEC0BF"/>
          </a:solidFill>
        </p:spPr>
      </p:sp>
      <p:sp>
        <p:nvSpPr>
          <p:cNvPr id="3" name="Freeform 3"/>
          <p:cNvSpPr/>
          <p:nvPr/>
        </p:nvSpPr>
        <p:spPr>
          <a:xfrm>
            <a:off x="5058986" y="3090264"/>
            <a:ext cx="8170028" cy="5964120"/>
          </a:xfrm>
          <a:custGeom>
            <a:avLst/>
            <a:gdLst/>
            <a:ahLst/>
            <a:cxnLst/>
            <a:rect l="l" t="t" r="r" b="b"/>
            <a:pathLst>
              <a:path w="8170028" h="5964120">
                <a:moveTo>
                  <a:pt x="0" y="0"/>
                </a:moveTo>
                <a:lnTo>
                  <a:pt x="8170028" y="0"/>
                </a:lnTo>
                <a:lnTo>
                  <a:pt x="8170028" y="5964121"/>
                </a:lnTo>
                <a:lnTo>
                  <a:pt x="0" y="5964121"/>
                </a:lnTo>
                <a:lnTo>
                  <a:pt x="0" y="0"/>
                </a:lnTo>
                <a:close/>
              </a:path>
            </a:pathLst>
          </a:custGeom>
          <a:blipFill>
            <a:blip r:embed="rId2">
              <a:alphaModFix amt="30000"/>
            </a:blip>
            <a:stretch>
              <a:fillRect/>
            </a:stretch>
          </a:blipFill>
        </p:spPr>
      </p:sp>
      <p:sp>
        <p:nvSpPr>
          <p:cNvPr id="4" name="TextBox 4"/>
          <p:cNvSpPr txBox="1"/>
          <p:nvPr/>
        </p:nvSpPr>
        <p:spPr>
          <a:xfrm>
            <a:off x="675855" y="1028700"/>
            <a:ext cx="16936291" cy="1308371"/>
          </a:xfrm>
          <a:prstGeom prst="rect">
            <a:avLst/>
          </a:prstGeom>
        </p:spPr>
        <p:txBody>
          <a:bodyPr lIns="0" tIns="0" rIns="0" bIns="0" rtlCol="0" anchor="t">
            <a:spAutoFit/>
          </a:bodyPr>
          <a:lstStyle/>
          <a:p>
            <a:pPr algn="l">
              <a:lnSpc>
                <a:spcPts val="11058"/>
              </a:lnSpc>
            </a:pPr>
            <a:r>
              <a:rPr lang="en-US" sz="9215" dirty="0">
                <a:solidFill>
                  <a:srgbClr val="050707"/>
                </a:solidFill>
                <a:latin typeface="Concert One"/>
                <a:ea typeface="Concert One"/>
                <a:cs typeface="Concert One"/>
                <a:sym typeface="Concert One"/>
              </a:rPr>
              <a:t>MARKETING STRATEGIES</a:t>
            </a:r>
          </a:p>
        </p:txBody>
      </p:sp>
      <p:sp>
        <p:nvSpPr>
          <p:cNvPr id="5" name="TextBox 5"/>
          <p:cNvSpPr txBox="1"/>
          <p:nvPr/>
        </p:nvSpPr>
        <p:spPr>
          <a:xfrm>
            <a:off x="812151" y="3770411"/>
            <a:ext cx="16663698" cy="4295791"/>
          </a:xfrm>
          <a:prstGeom prst="rect">
            <a:avLst/>
          </a:prstGeom>
        </p:spPr>
        <p:txBody>
          <a:bodyPr wrap="square" lIns="0" tIns="0" rIns="0" bIns="0" rtlCol="0" anchor="t">
            <a:spAutoFit/>
          </a:bodyPr>
          <a:lstStyle/>
          <a:p>
            <a:pPr algn="l">
              <a:lnSpc>
                <a:spcPts val="5740"/>
              </a:lnSpc>
            </a:pPr>
            <a:r>
              <a:rPr lang="en-US" sz="3200" b="1" dirty="0">
                <a:solidFill>
                  <a:srgbClr val="050707"/>
                </a:solidFill>
                <a:latin typeface="Playfair Display 1 Bold"/>
                <a:ea typeface="Playfair Display 1 Bold"/>
                <a:cs typeface="Playfair Display 1 Bold"/>
                <a:sym typeface="Playfair Display 1 Bold"/>
              </a:rPr>
              <a:t>Digital Marketing: </a:t>
            </a:r>
            <a:r>
              <a:rPr lang="en-US" sz="3200" dirty="0">
                <a:solidFill>
                  <a:srgbClr val="050707"/>
                </a:solidFill>
                <a:latin typeface="Playfair Display 1"/>
                <a:ea typeface="Playfair Display 1"/>
                <a:cs typeface="Playfair Display 1"/>
                <a:sym typeface="Playfair Display 1"/>
              </a:rPr>
              <a:t>Optimize product pages and blogs around keywords like handcrafted sarees and organic cotton kurtas. Showcase artisans and craftsmanship through Instagram Reels and YouTube videos.</a:t>
            </a:r>
          </a:p>
          <a:p>
            <a:pPr algn="l">
              <a:lnSpc>
                <a:spcPts val="5740"/>
              </a:lnSpc>
            </a:pPr>
            <a:endParaRPr lang="en-US" sz="3200" dirty="0">
              <a:solidFill>
                <a:srgbClr val="050707"/>
              </a:solidFill>
              <a:latin typeface="Playfair Display 1"/>
              <a:ea typeface="Playfair Display 1"/>
              <a:cs typeface="Playfair Display 1"/>
              <a:sym typeface="Playfair Display 1"/>
            </a:endParaRPr>
          </a:p>
          <a:p>
            <a:pPr algn="l">
              <a:lnSpc>
                <a:spcPts val="5740"/>
              </a:lnSpc>
            </a:pPr>
            <a:r>
              <a:rPr lang="en-US" sz="3200" b="1" dirty="0">
                <a:solidFill>
                  <a:srgbClr val="050707"/>
                </a:solidFill>
                <a:latin typeface="Playfair Display 1 Bold"/>
                <a:ea typeface="Playfair Display 1 Bold"/>
                <a:cs typeface="Playfair Display 1 Bold"/>
                <a:sym typeface="Playfair Display 1 Bold"/>
              </a:rPr>
              <a:t>E-commerce &amp; Paid Ads: </a:t>
            </a:r>
            <a:r>
              <a:rPr lang="en-US" sz="3200" dirty="0">
                <a:solidFill>
                  <a:srgbClr val="050707"/>
                </a:solidFill>
                <a:latin typeface="Playfair Display 1"/>
                <a:ea typeface="Playfair Display 1"/>
                <a:cs typeface="Playfair Display 1"/>
                <a:sym typeface="Playfair Display 1"/>
              </a:rPr>
              <a:t>Run targeted ads for specific collections. Partner with fashion and sustainability influencers to promote products.</a:t>
            </a:r>
          </a:p>
        </p:txBody>
      </p:sp>
      <p:sp>
        <p:nvSpPr>
          <p:cNvPr id="6" name="AutoShape 3">
            <a:extLst>
              <a:ext uri="{FF2B5EF4-FFF2-40B4-BE49-F238E27FC236}">
                <a16:creationId xmlns:a16="http://schemas.microsoft.com/office/drawing/2014/main" id="{8F2067CC-96A0-1D86-253A-A472573ED0C0}"/>
              </a:ext>
            </a:extLst>
          </p:cNvPr>
          <p:cNvSpPr/>
          <p:nvPr/>
        </p:nvSpPr>
        <p:spPr>
          <a:xfrm flipV="1">
            <a:off x="0" y="2741711"/>
            <a:ext cx="18288000"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741711"/>
          </a:xfrm>
          <a:prstGeom prst="rect">
            <a:avLst/>
          </a:prstGeom>
          <a:solidFill>
            <a:srgbClr val="EEC0BF"/>
          </a:solidFill>
        </p:spPr>
        <p:txBody>
          <a:bodyPr/>
          <a:lstStyle/>
          <a:p>
            <a:endParaRPr lang="en-IN" dirty="0"/>
          </a:p>
        </p:txBody>
      </p:sp>
      <p:sp>
        <p:nvSpPr>
          <p:cNvPr id="3" name="Freeform 3"/>
          <p:cNvSpPr/>
          <p:nvPr/>
        </p:nvSpPr>
        <p:spPr>
          <a:xfrm>
            <a:off x="5103789" y="3075644"/>
            <a:ext cx="8080422" cy="5898708"/>
          </a:xfrm>
          <a:custGeom>
            <a:avLst/>
            <a:gdLst/>
            <a:ahLst/>
            <a:cxnLst/>
            <a:rect l="l" t="t" r="r" b="b"/>
            <a:pathLst>
              <a:path w="8080422" h="5898708">
                <a:moveTo>
                  <a:pt x="0" y="0"/>
                </a:moveTo>
                <a:lnTo>
                  <a:pt x="8080422" y="0"/>
                </a:lnTo>
                <a:lnTo>
                  <a:pt x="8080422" y="5898708"/>
                </a:lnTo>
                <a:lnTo>
                  <a:pt x="0" y="5898708"/>
                </a:lnTo>
                <a:lnTo>
                  <a:pt x="0" y="0"/>
                </a:lnTo>
                <a:close/>
              </a:path>
            </a:pathLst>
          </a:custGeom>
          <a:blipFill>
            <a:blip r:embed="rId2">
              <a:alphaModFix amt="30000"/>
            </a:blip>
            <a:stretch>
              <a:fillRect/>
            </a:stretch>
          </a:blipFill>
        </p:spPr>
      </p:sp>
      <p:sp>
        <p:nvSpPr>
          <p:cNvPr id="4" name="TextBox 4"/>
          <p:cNvSpPr txBox="1"/>
          <p:nvPr/>
        </p:nvSpPr>
        <p:spPr>
          <a:xfrm>
            <a:off x="675855" y="1028700"/>
            <a:ext cx="16936291" cy="1308371"/>
          </a:xfrm>
          <a:prstGeom prst="rect">
            <a:avLst/>
          </a:prstGeom>
        </p:spPr>
        <p:txBody>
          <a:bodyPr lIns="0" tIns="0" rIns="0" bIns="0" rtlCol="0" anchor="t">
            <a:spAutoFit/>
          </a:bodyPr>
          <a:lstStyle/>
          <a:p>
            <a:pPr algn="l">
              <a:lnSpc>
                <a:spcPts val="11058"/>
              </a:lnSpc>
            </a:pPr>
            <a:r>
              <a:rPr lang="en-US" sz="9215" dirty="0">
                <a:solidFill>
                  <a:srgbClr val="050707"/>
                </a:solidFill>
                <a:latin typeface="Concert One"/>
                <a:ea typeface="Concert One"/>
                <a:cs typeface="Concert One"/>
                <a:sym typeface="Concert One"/>
              </a:rPr>
              <a:t>MARKETING STRATEGIES</a:t>
            </a:r>
          </a:p>
        </p:txBody>
      </p:sp>
      <p:sp>
        <p:nvSpPr>
          <p:cNvPr id="5" name="TextBox 5"/>
          <p:cNvSpPr txBox="1"/>
          <p:nvPr/>
        </p:nvSpPr>
        <p:spPr>
          <a:xfrm>
            <a:off x="852277" y="3770411"/>
            <a:ext cx="16583446" cy="3686650"/>
          </a:xfrm>
          <a:prstGeom prst="rect">
            <a:avLst/>
          </a:prstGeom>
        </p:spPr>
        <p:txBody>
          <a:bodyPr wrap="square" lIns="0" tIns="0" rIns="0" bIns="0" rtlCol="0" anchor="t">
            <a:spAutoFit/>
          </a:bodyPr>
          <a:lstStyle/>
          <a:p>
            <a:pPr algn="l">
              <a:lnSpc>
                <a:spcPts val="5896"/>
              </a:lnSpc>
            </a:pPr>
            <a:r>
              <a:rPr lang="en-US" sz="3200" b="1" dirty="0">
                <a:solidFill>
                  <a:srgbClr val="050707"/>
                </a:solidFill>
                <a:latin typeface="Playfair Display 1 Bold"/>
                <a:ea typeface="Playfair Display 1 Bold"/>
                <a:cs typeface="Playfair Display 1 Bold"/>
                <a:sym typeface="Playfair Display 1 Bold"/>
              </a:rPr>
              <a:t>Local &amp; Offline Marketing: </a:t>
            </a:r>
            <a:r>
              <a:rPr lang="en-US" sz="3200" dirty="0">
                <a:solidFill>
                  <a:srgbClr val="050707"/>
                </a:solidFill>
                <a:latin typeface="Playfair Display 1"/>
                <a:ea typeface="Playfair Display 1"/>
                <a:cs typeface="Playfair Display 1"/>
                <a:sym typeface="Playfair Display 1"/>
              </a:rPr>
              <a:t>Organize workshops on handloom weaving and sustainable Fashion. Ensure accurate store listings and positive customer reviews.</a:t>
            </a:r>
          </a:p>
          <a:p>
            <a:pPr algn="l">
              <a:lnSpc>
                <a:spcPts val="5896"/>
              </a:lnSpc>
            </a:pPr>
            <a:endParaRPr lang="en-US" sz="3200" dirty="0">
              <a:solidFill>
                <a:srgbClr val="050707"/>
              </a:solidFill>
              <a:latin typeface="Playfair Display 1"/>
              <a:ea typeface="Playfair Display 1"/>
              <a:cs typeface="Playfair Display 1"/>
              <a:sym typeface="Playfair Display 1"/>
            </a:endParaRPr>
          </a:p>
          <a:p>
            <a:pPr algn="l">
              <a:lnSpc>
                <a:spcPts val="5896"/>
              </a:lnSpc>
            </a:pPr>
            <a:r>
              <a:rPr lang="en-US" sz="3200" b="1" dirty="0">
                <a:solidFill>
                  <a:srgbClr val="050707"/>
                </a:solidFill>
                <a:latin typeface="Playfair Display 1 Bold"/>
                <a:ea typeface="Playfair Display 1 Bold"/>
                <a:cs typeface="Playfair Display 1 Bold"/>
                <a:sym typeface="Playfair Display 1 Bold"/>
              </a:rPr>
              <a:t>Loyalty &amp; Engagement: </a:t>
            </a:r>
            <a:r>
              <a:rPr lang="en-US" sz="3200" dirty="0">
                <a:solidFill>
                  <a:srgbClr val="050707"/>
                </a:solidFill>
                <a:latin typeface="Playfair Display 1"/>
                <a:ea typeface="Playfair Display 1"/>
                <a:cs typeface="Playfair Display 1"/>
                <a:sym typeface="Playfair Display 1"/>
              </a:rPr>
              <a:t>Offer exclusive discounts and early access to collections. Send personalized offers and festival promotions.</a:t>
            </a:r>
          </a:p>
        </p:txBody>
      </p:sp>
      <p:sp>
        <p:nvSpPr>
          <p:cNvPr id="6" name="AutoShape 3">
            <a:extLst>
              <a:ext uri="{FF2B5EF4-FFF2-40B4-BE49-F238E27FC236}">
                <a16:creationId xmlns:a16="http://schemas.microsoft.com/office/drawing/2014/main" id="{966335A2-068A-C191-85AE-BC43B9117EA8}"/>
              </a:ext>
            </a:extLst>
          </p:cNvPr>
          <p:cNvSpPr/>
          <p:nvPr/>
        </p:nvSpPr>
        <p:spPr>
          <a:xfrm flipV="1">
            <a:off x="0" y="2741711"/>
            <a:ext cx="18288000"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741711"/>
          </a:xfrm>
          <a:prstGeom prst="rect">
            <a:avLst/>
          </a:prstGeom>
          <a:solidFill>
            <a:srgbClr val="EEC0BF"/>
          </a:solidFill>
        </p:spPr>
      </p:sp>
      <p:sp>
        <p:nvSpPr>
          <p:cNvPr id="3" name="TextBox 3"/>
          <p:cNvSpPr txBox="1"/>
          <p:nvPr/>
        </p:nvSpPr>
        <p:spPr>
          <a:xfrm>
            <a:off x="0" y="92478"/>
            <a:ext cx="17931814" cy="1308371"/>
          </a:xfrm>
          <a:prstGeom prst="rect">
            <a:avLst/>
          </a:prstGeom>
        </p:spPr>
        <p:txBody>
          <a:bodyPr lIns="0" tIns="0" rIns="0" bIns="0" rtlCol="0" anchor="t">
            <a:spAutoFit/>
          </a:bodyPr>
          <a:lstStyle/>
          <a:p>
            <a:pPr algn="l">
              <a:lnSpc>
                <a:spcPts val="11058"/>
              </a:lnSpc>
            </a:pPr>
            <a:r>
              <a:rPr lang="en-US" sz="9215" dirty="0">
                <a:solidFill>
                  <a:srgbClr val="050707"/>
                </a:solidFill>
                <a:latin typeface="Concert One"/>
                <a:ea typeface="Concert One"/>
                <a:cs typeface="Concert One"/>
                <a:sym typeface="Concert One"/>
              </a:rPr>
              <a:t>CONTENT CREATION AND CURATION</a:t>
            </a:r>
          </a:p>
        </p:txBody>
      </p:sp>
      <p:sp>
        <p:nvSpPr>
          <p:cNvPr id="4" name="TextBox 4"/>
          <p:cNvSpPr txBox="1"/>
          <p:nvPr/>
        </p:nvSpPr>
        <p:spPr>
          <a:xfrm>
            <a:off x="1028700" y="1845091"/>
            <a:ext cx="5364212" cy="896620"/>
          </a:xfrm>
          <a:prstGeom prst="rect">
            <a:avLst/>
          </a:prstGeom>
        </p:spPr>
        <p:txBody>
          <a:bodyPr lIns="0" tIns="0" rIns="0" bIns="0" rtlCol="0" anchor="t">
            <a:spAutoFit/>
          </a:bodyPr>
          <a:lstStyle/>
          <a:p>
            <a:pPr algn="ctr">
              <a:lnSpc>
                <a:spcPts val="7279"/>
              </a:lnSpc>
            </a:pPr>
            <a:r>
              <a:rPr lang="en-US" sz="5199" u="sng" dirty="0">
                <a:solidFill>
                  <a:srgbClr val="050707"/>
                </a:solidFill>
                <a:latin typeface="Antic Bold"/>
                <a:ea typeface="Antic Bold"/>
                <a:cs typeface="Antic Bold"/>
                <a:sym typeface="Antic Bold"/>
              </a:rPr>
              <a:t>INSTAGRAM POST</a:t>
            </a:r>
          </a:p>
        </p:txBody>
      </p:sp>
      <p:sp>
        <p:nvSpPr>
          <p:cNvPr id="5" name="AutoShape 3">
            <a:extLst>
              <a:ext uri="{FF2B5EF4-FFF2-40B4-BE49-F238E27FC236}">
                <a16:creationId xmlns:a16="http://schemas.microsoft.com/office/drawing/2014/main" id="{0254F19E-4AAD-F62A-6504-23C5418C9944}"/>
              </a:ext>
            </a:extLst>
          </p:cNvPr>
          <p:cNvSpPr/>
          <p:nvPr/>
        </p:nvSpPr>
        <p:spPr>
          <a:xfrm flipV="1">
            <a:off x="0" y="2741711"/>
            <a:ext cx="18288000" cy="0"/>
          </a:xfrm>
          <a:prstGeom prst="line">
            <a:avLst/>
          </a:prstGeom>
          <a:ln w="38100" cap="flat">
            <a:solidFill>
              <a:srgbClr val="000000"/>
            </a:solidFill>
            <a:prstDash val="solid"/>
            <a:headEnd type="none" w="sm" len="sm"/>
            <a:tailEnd type="none" w="sm" len="sm"/>
          </a:ln>
        </p:spPr>
      </p:sp>
      <p:pic>
        <p:nvPicPr>
          <p:cNvPr id="7" name="Picture 6">
            <a:extLst>
              <a:ext uri="{FF2B5EF4-FFF2-40B4-BE49-F238E27FC236}">
                <a16:creationId xmlns:a16="http://schemas.microsoft.com/office/drawing/2014/main" id="{CC706558-9597-2238-5837-40CCCBC780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2977537"/>
            <a:ext cx="3521543" cy="7216985"/>
          </a:xfrm>
          <a:prstGeom prst="rect">
            <a:avLst/>
          </a:prstGeom>
        </p:spPr>
      </p:pic>
      <p:sp>
        <p:nvSpPr>
          <p:cNvPr id="9" name="TextBox 8">
            <a:extLst>
              <a:ext uri="{FF2B5EF4-FFF2-40B4-BE49-F238E27FC236}">
                <a16:creationId xmlns:a16="http://schemas.microsoft.com/office/drawing/2014/main" id="{935F29F6-CF8E-ACAA-6AE4-73E0FF27FCAA}"/>
              </a:ext>
            </a:extLst>
          </p:cNvPr>
          <p:cNvSpPr txBox="1"/>
          <p:nvPr/>
        </p:nvSpPr>
        <p:spPr>
          <a:xfrm>
            <a:off x="7924800" y="5056991"/>
            <a:ext cx="9572016" cy="852862"/>
          </a:xfrm>
          <a:prstGeom prst="rect">
            <a:avLst/>
          </a:prstGeom>
          <a:noFill/>
        </p:spPr>
        <p:txBody>
          <a:bodyPr wrap="square">
            <a:spAutoFit/>
          </a:bodyPr>
          <a:lstStyle/>
          <a:p>
            <a:pPr algn="ctr">
              <a:lnSpc>
                <a:spcPts val="7279"/>
              </a:lnSpc>
            </a:pPr>
            <a:r>
              <a:rPr lang="en-US" sz="1800" u="sng" dirty="0">
                <a:solidFill>
                  <a:srgbClr val="050707"/>
                </a:solidFill>
                <a:latin typeface="Antic Bold"/>
                <a:ea typeface="Antic Bold"/>
                <a:cs typeface="Antic Bold"/>
                <a:sym typeface="Antic Bold"/>
              </a:rPr>
              <a:t>https://www.instagram.com/p/DHAp6wmSpuj/?igsh=OWo5cnpxaHE1bTd3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28700"/>
            <a:ext cx="6400800" cy="7200900"/>
          </a:xfrm>
          <a:prstGeom prst="rect">
            <a:avLst/>
          </a:prstGeom>
          <a:solidFill>
            <a:srgbClr val="EEC0BF"/>
          </a:solidFill>
        </p:spPr>
      </p:sp>
      <p:sp>
        <p:nvSpPr>
          <p:cNvPr id="3" name="Freeform 3"/>
          <p:cNvSpPr/>
          <p:nvPr/>
        </p:nvSpPr>
        <p:spPr>
          <a:xfrm>
            <a:off x="1615565" y="1908244"/>
            <a:ext cx="6931140" cy="6470512"/>
          </a:xfrm>
          <a:custGeom>
            <a:avLst/>
            <a:gdLst/>
            <a:ahLst/>
            <a:cxnLst/>
            <a:rect l="l" t="t" r="r" b="b"/>
            <a:pathLst>
              <a:path w="6931140" h="6470512">
                <a:moveTo>
                  <a:pt x="0" y="0"/>
                </a:moveTo>
                <a:lnTo>
                  <a:pt x="6931141" y="0"/>
                </a:lnTo>
                <a:lnTo>
                  <a:pt x="6931141" y="6470512"/>
                </a:lnTo>
                <a:lnTo>
                  <a:pt x="0" y="6470512"/>
                </a:lnTo>
                <a:lnTo>
                  <a:pt x="0" y="0"/>
                </a:lnTo>
                <a:close/>
              </a:path>
            </a:pathLst>
          </a:custGeom>
          <a:blipFill>
            <a:blip r:embed="rId2"/>
            <a:stretch>
              <a:fillRect l="-28215" r="-27700"/>
            </a:stretch>
          </a:blipFill>
        </p:spPr>
      </p:sp>
      <p:sp>
        <p:nvSpPr>
          <p:cNvPr id="4" name="TextBox 4"/>
          <p:cNvSpPr txBox="1"/>
          <p:nvPr/>
        </p:nvSpPr>
        <p:spPr>
          <a:xfrm>
            <a:off x="8546706" y="452438"/>
            <a:ext cx="7387478" cy="1166986"/>
          </a:xfrm>
          <a:prstGeom prst="rect">
            <a:avLst/>
          </a:prstGeom>
        </p:spPr>
        <p:txBody>
          <a:bodyPr lIns="0" tIns="0" rIns="0" bIns="0" rtlCol="0" anchor="t">
            <a:spAutoFit/>
          </a:bodyPr>
          <a:lstStyle/>
          <a:p>
            <a:pPr algn="l">
              <a:lnSpc>
                <a:spcPts val="9120"/>
              </a:lnSpc>
            </a:pPr>
            <a:r>
              <a:rPr lang="en-US" sz="7600" dirty="0">
                <a:solidFill>
                  <a:srgbClr val="050707"/>
                </a:solidFill>
                <a:latin typeface="Concert One"/>
                <a:ea typeface="Concert One"/>
                <a:cs typeface="Concert One"/>
                <a:sym typeface="Concert One"/>
              </a:rPr>
              <a:t>Team Members:</a:t>
            </a:r>
          </a:p>
        </p:txBody>
      </p:sp>
      <p:sp>
        <p:nvSpPr>
          <p:cNvPr id="5" name="TextBox 5"/>
          <p:cNvSpPr txBox="1"/>
          <p:nvPr/>
        </p:nvSpPr>
        <p:spPr>
          <a:xfrm>
            <a:off x="9144000" y="2155894"/>
            <a:ext cx="9014390" cy="2513509"/>
          </a:xfrm>
          <a:prstGeom prst="rect">
            <a:avLst/>
          </a:prstGeom>
        </p:spPr>
        <p:txBody>
          <a:bodyPr lIns="0" tIns="0" rIns="0" bIns="0" rtlCol="0" anchor="t">
            <a:spAutoFit/>
          </a:bodyPr>
          <a:lstStyle/>
          <a:p>
            <a:pPr algn="l">
              <a:lnSpc>
                <a:spcPts val="4920"/>
              </a:lnSpc>
            </a:pPr>
            <a:r>
              <a:rPr lang="en-US" sz="4100" dirty="0">
                <a:solidFill>
                  <a:srgbClr val="050707"/>
                </a:solidFill>
                <a:latin typeface="Playfair Display 2"/>
                <a:ea typeface="Playfair Display 2"/>
                <a:cs typeface="Playfair Display 2"/>
                <a:sym typeface="Playfair Display 2"/>
              </a:rPr>
              <a:t>T. Eswar </a:t>
            </a:r>
            <a:r>
              <a:rPr lang="en-US" sz="4100" dirty="0" err="1">
                <a:solidFill>
                  <a:srgbClr val="050707"/>
                </a:solidFill>
                <a:latin typeface="Playfair Display 2"/>
                <a:ea typeface="Playfair Display 2"/>
                <a:cs typeface="Playfair Display 2"/>
                <a:sym typeface="Playfair Display 2"/>
              </a:rPr>
              <a:t>sai</a:t>
            </a:r>
            <a:r>
              <a:rPr lang="en-US" sz="4100" dirty="0">
                <a:solidFill>
                  <a:srgbClr val="050707"/>
                </a:solidFill>
                <a:latin typeface="Playfair Display 2"/>
                <a:ea typeface="Playfair Display 2"/>
                <a:cs typeface="Playfair Display 2"/>
                <a:sym typeface="Playfair Display 2"/>
              </a:rPr>
              <a:t> ( TEAM LEADER)</a:t>
            </a:r>
          </a:p>
          <a:p>
            <a:pPr algn="l">
              <a:lnSpc>
                <a:spcPts val="4920"/>
              </a:lnSpc>
            </a:pPr>
            <a:r>
              <a:rPr lang="en-US" sz="4100" dirty="0">
                <a:solidFill>
                  <a:srgbClr val="050707"/>
                </a:solidFill>
                <a:latin typeface="Playfair Display 2"/>
                <a:ea typeface="Playfair Display 2"/>
                <a:cs typeface="Playfair Display 2"/>
                <a:sym typeface="Playfair Display 2"/>
              </a:rPr>
              <a:t>D. Purna Chandra</a:t>
            </a:r>
          </a:p>
          <a:p>
            <a:pPr algn="l">
              <a:lnSpc>
                <a:spcPts val="4920"/>
              </a:lnSpc>
            </a:pPr>
            <a:r>
              <a:rPr lang="en-US" sz="4100" dirty="0">
                <a:solidFill>
                  <a:srgbClr val="050707"/>
                </a:solidFill>
                <a:latin typeface="Playfair Display 2"/>
                <a:ea typeface="Playfair Display 2"/>
                <a:cs typeface="Playfair Display 2"/>
                <a:sym typeface="Playfair Display 2"/>
              </a:rPr>
              <a:t>M. Sanjana</a:t>
            </a:r>
          </a:p>
          <a:p>
            <a:pPr algn="l">
              <a:lnSpc>
                <a:spcPts val="4920"/>
              </a:lnSpc>
            </a:pPr>
            <a:r>
              <a:rPr lang="en-US" sz="4100" dirty="0">
                <a:solidFill>
                  <a:srgbClr val="050707"/>
                </a:solidFill>
                <a:latin typeface="Playfair Display 2"/>
                <a:ea typeface="Playfair Display 2"/>
                <a:cs typeface="Playfair Display 2"/>
                <a:sym typeface="Playfair Display 2"/>
              </a:rPr>
              <a:t>M. Anusha</a:t>
            </a:r>
          </a:p>
        </p:txBody>
      </p:sp>
      <p:sp>
        <p:nvSpPr>
          <p:cNvPr id="6" name="TextBox 6"/>
          <p:cNvSpPr txBox="1"/>
          <p:nvPr/>
        </p:nvSpPr>
        <p:spPr>
          <a:xfrm>
            <a:off x="8546706" y="4642802"/>
            <a:ext cx="2490639" cy="896620"/>
          </a:xfrm>
          <a:prstGeom prst="rect">
            <a:avLst/>
          </a:prstGeom>
        </p:spPr>
        <p:txBody>
          <a:bodyPr lIns="0" tIns="0" rIns="0" bIns="0" rtlCol="0" anchor="t">
            <a:spAutoFit/>
          </a:bodyPr>
          <a:lstStyle/>
          <a:p>
            <a:pPr algn="ctr">
              <a:lnSpc>
                <a:spcPts val="7279"/>
              </a:lnSpc>
            </a:pPr>
            <a:r>
              <a:rPr lang="en-US" sz="5199">
                <a:solidFill>
                  <a:srgbClr val="050707"/>
                </a:solidFill>
                <a:latin typeface="Concert One"/>
                <a:ea typeface="Concert One"/>
                <a:cs typeface="Concert One"/>
                <a:sym typeface="Concert One"/>
              </a:rPr>
              <a:t>College: </a:t>
            </a:r>
          </a:p>
        </p:txBody>
      </p:sp>
      <p:sp>
        <p:nvSpPr>
          <p:cNvPr id="7" name="TextBox 7"/>
          <p:cNvSpPr txBox="1"/>
          <p:nvPr/>
        </p:nvSpPr>
        <p:spPr>
          <a:xfrm>
            <a:off x="9144000" y="5577523"/>
            <a:ext cx="7880599" cy="695960"/>
          </a:xfrm>
          <a:prstGeom prst="rect">
            <a:avLst/>
          </a:prstGeom>
        </p:spPr>
        <p:txBody>
          <a:bodyPr lIns="0" tIns="0" rIns="0" bIns="0" rtlCol="0" anchor="t">
            <a:spAutoFit/>
          </a:bodyPr>
          <a:lstStyle/>
          <a:p>
            <a:pPr algn="ctr">
              <a:lnSpc>
                <a:spcPts val="5740"/>
              </a:lnSpc>
            </a:pPr>
            <a:r>
              <a:rPr lang="en-US" sz="4100">
                <a:solidFill>
                  <a:srgbClr val="050707"/>
                </a:solidFill>
                <a:latin typeface="Playfair Display 1"/>
                <a:ea typeface="Playfair Display 1"/>
                <a:cs typeface="Playfair Display 1"/>
                <a:sym typeface="Playfair Display 1"/>
              </a:rPr>
              <a:t>Dr. Lankapalli Bullayya College</a:t>
            </a:r>
          </a:p>
        </p:txBody>
      </p:sp>
      <p:sp>
        <p:nvSpPr>
          <p:cNvPr id="8" name="TextBox 8"/>
          <p:cNvSpPr txBox="1"/>
          <p:nvPr/>
        </p:nvSpPr>
        <p:spPr>
          <a:xfrm>
            <a:off x="8636598" y="6309254"/>
            <a:ext cx="2477095" cy="896620"/>
          </a:xfrm>
          <a:prstGeom prst="rect">
            <a:avLst/>
          </a:prstGeom>
        </p:spPr>
        <p:txBody>
          <a:bodyPr lIns="0" tIns="0" rIns="0" bIns="0" rtlCol="0" anchor="t">
            <a:spAutoFit/>
          </a:bodyPr>
          <a:lstStyle/>
          <a:p>
            <a:pPr algn="ctr">
              <a:lnSpc>
                <a:spcPts val="7279"/>
              </a:lnSpc>
            </a:pPr>
            <a:r>
              <a:rPr lang="en-US" sz="5199">
                <a:solidFill>
                  <a:srgbClr val="050707"/>
                </a:solidFill>
                <a:latin typeface="Concert One"/>
                <a:ea typeface="Concert One"/>
                <a:cs typeface="Concert One"/>
                <a:sym typeface="Concert One"/>
              </a:rPr>
              <a:t>Team Id:</a:t>
            </a:r>
          </a:p>
        </p:txBody>
      </p:sp>
      <p:sp>
        <p:nvSpPr>
          <p:cNvPr id="9" name="TextBox 9"/>
          <p:cNvSpPr txBox="1"/>
          <p:nvPr/>
        </p:nvSpPr>
        <p:spPr>
          <a:xfrm>
            <a:off x="9296400" y="7386002"/>
            <a:ext cx="5445423" cy="667042"/>
          </a:xfrm>
          <a:prstGeom prst="rect">
            <a:avLst/>
          </a:prstGeom>
        </p:spPr>
        <p:txBody>
          <a:bodyPr wrap="square" lIns="0" tIns="0" rIns="0" bIns="0" rtlCol="0" anchor="t">
            <a:spAutoFit/>
          </a:bodyPr>
          <a:lstStyle/>
          <a:p>
            <a:pPr algn="ctr">
              <a:lnSpc>
                <a:spcPts val="5740"/>
              </a:lnSpc>
            </a:pPr>
            <a:r>
              <a:rPr lang="en-US" sz="4100" dirty="0">
                <a:solidFill>
                  <a:srgbClr val="050707"/>
                </a:solidFill>
                <a:latin typeface="Playfair Display 1"/>
                <a:ea typeface="Playfair Display 1"/>
                <a:cs typeface="Playfair Display 1"/>
                <a:sym typeface="Playfair Display 1"/>
              </a:rPr>
              <a:t>LTVIP2025TMID24174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741711"/>
          </a:xfrm>
          <a:prstGeom prst="rect">
            <a:avLst/>
          </a:prstGeom>
          <a:solidFill>
            <a:srgbClr val="EEC0BF"/>
          </a:solidFill>
        </p:spPr>
      </p:sp>
      <p:sp>
        <p:nvSpPr>
          <p:cNvPr id="3" name="TextBox 3"/>
          <p:cNvSpPr txBox="1"/>
          <p:nvPr/>
        </p:nvSpPr>
        <p:spPr>
          <a:xfrm>
            <a:off x="345538" y="923925"/>
            <a:ext cx="5979062" cy="896620"/>
          </a:xfrm>
          <a:prstGeom prst="rect">
            <a:avLst/>
          </a:prstGeom>
        </p:spPr>
        <p:txBody>
          <a:bodyPr wrap="square" lIns="0" tIns="0" rIns="0" bIns="0" rtlCol="0" anchor="t">
            <a:spAutoFit/>
          </a:bodyPr>
          <a:lstStyle/>
          <a:p>
            <a:pPr algn="ctr">
              <a:lnSpc>
                <a:spcPts val="7279"/>
              </a:lnSpc>
            </a:pPr>
            <a:r>
              <a:rPr lang="en-US" sz="5199" u="sng" dirty="0">
                <a:solidFill>
                  <a:srgbClr val="050707"/>
                </a:solidFill>
                <a:latin typeface="Antic Bold"/>
                <a:ea typeface="Antic Bold"/>
                <a:cs typeface="Antic Bold"/>
                <a:sym typeface="Antic Bold"/>
              </a:rPr>
              <a:t>INSTAGRAM STORY</a:t>
            </a:r>
          </a:p>
        </p:txBody>
      </p:sp>
      <p:sp>
        <p:nvSpPr>
          <p:cNvPr id="4" name="AutoShape 3">
            <a:extLst>
              <a:ext uri="{FF2B5EF4-FFF2-40B4-BE49-F238E27FC236}">
                <a16:creationId xmlns:a16="http://schemas.microsoft.com/office/drawing/2014/main" id="{5FB159B0-B615-AE4B-B1A0-250563E4E4FB}"/>
              </a:ext>
            </a:extLst>
          </p:cNvPr>
          <p:cNvSpPr/>
          <p:nvPr/>
        </p:nvSpPr>
        <p:spPr>
          <a:xfrm flipV="1">
            <a:off x="0" y="2741711"/>
            <a:ext cx="18288000" cy="0"/>
          </a:xfrm>
          <a:prstGeom prst="line">
            <a:avLst/>
          </a:prstGeom>
          <a:ln w="38100" cap="flat">
            <a:solidFill>
              <a:srgbClr val="000000"/>
            </a:solidFill>
            <a:prstDash val="solid"/>
            <a:headEnd type="none" w="sm" len="sm"/>
            <a:tailEnd type="none" w="sm" len="sm"/>
          </a:ln>
        </p:spPr>
      </p:sp>
      <p:pic>
        <p:nvPicPr>
          <p:cNvPr id="6" name="Picture 5">
            <a:extLst>
              <a:ext uri="{FF2B5EF4-FFF2-40B4-BE49-F238E27FC236}">
                <a16:creationId xmlns:a16="http://schemas.microsoft.com/office/drawing/2014/main" id="{CDFC47A9-BDD8-3B18-82EC-384E7E19C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3400" y="3117718"/>
            <a:ext cx="3171825" cy="7048499"/>
          </a:xfrm>
          <a:prstGeom prst="rect">
            <a:avLst/>
          </a:prstGeom>
        </p:spPr>
      </p:pic>
      <p:sp>
        <p:nvSpPr>
          <p:cNvPr id="8" name="TextBox 7">
            <a:extLst>
              <a:ext uri="{FF2B5EF4-FFF2-40B4-BE49-F238E27FC236}">
                <a16:creationId xmlns:a16="http://schemas.microsoft.com/office/drawing/2014/main" id="{30DB18B1-13F0-35BF-6BA5-281FDD8A7326}"/>
              </a:ext>
            </a:extLst>
          </p:cNvPr>
          <p:cNvSpPr txBox="1"/>
          <p:nvPr/>
        </p:nvSpPr>
        <p:spPr>
          <a:xfrm>
            <a:off x="-11349" y="5143500"/>
            <a:ext cx="12192000" cy="852862"/>
          </a:xfrm>
          <a:prstGeom prst="rect">
            <a:avLst/>
          </a:prstGeom>
          <a:noFill/>
        </p:spPr>
        <p:txBody>
          <a:bodyPr wrap="square">
            <a:spAutoFit/>
          </a:bodyPr>
          <a:lstStyle/>
          <a:p>
            <a:pPr algn="ctr">
              <a:lnSpc>
                <a:spcPts val="7279"/>
              </a:lnSpc>
            </a:pPr>
            <a:r>
              <a:rPr lang="en-US" sz="1800" u="sng" dirty="0">
                <a:solidFill>
                  <a:srgbClr val="050707"/>
                </a:solidFill>
                <a:latin typeface="Antic Bold"/>
                <a:ea typeface="Antic Bold"/>
                <a:cs typeface="Antic Bold"/>
                <a:sym typeface="Antic Bold"/>
              </a:rPr>
              <a:t>https://www.instagram.com/stories/fabindiafashion/3585050906670509067?igsh=MWdmZ2p2Y2o4MHg2Ng==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
            <a:ext cx="18288000" cy="2247900"/>
          </a:xfrm>
          <a:prstGeom prst="rect">
            <a:avLst/>
          </a:prstGeom>
          <a:solidFill>
            <a:srgbClr val="EEC0BF"/>
          </a:solidFill>
        </p:spPr>
      </p:sp>
      <p:sp>
        <p:nvSpPr>
          <p:cNvPr id="3" name="TextBox 3"/>
          <p:cNvSpPr txBox="1"/>
          <p:nvPr/>
        </p:nvSpPr>
        <p:spPr>
          <a:xfrm>
            <a:off x="29183" y="804285"/>
            <a:ext cx="16936291" cy="1308371"/>
          </a:xfrm>
          <a:prstGeom prst="rect">
            <a:avLst/>
          </a:prstGeom>
        </p:spPr>
        <p:txBody>
          <a:bodyPr lIns="0" tIns="0" rIns="0" bIns="0" rtlCol="0" anchor="t">
            <a:spAutoFit/>
          </a:bodyPr>
          <a:lstStyle/>
          <a:p>
            <a:pPr algn="l">
              <a:lnSpc>
                <a:spcPts val="11058"/>
              </a:lnSpc>
            </a:pPr>
            <a:r>
              <a:rPr lang="en-US" sz="9215" dirty="0">
                <a:solidFill>
                  <a:srgbClr val="050707"/>
                </a:solidFill>
                <a:latin typeface="Concert One"/>
                <a:ea typeface="Concert One"/>
                <a:cs typeface="Concert One"/>
                <a:sym typeface="Concert One"/>
              </a:rPr>
              <a:t>SOCIAL MEDIA AD. CAMPAIGNS</a:t>
            </a:r>
          </a:p>
        </p:txBody>
      </p:sp>
      <p:sp>
        <p:nvSpPr>
          <p:cNvPr id="4" name="AutoShape 3">
            <a:extLst>
              <a:ext uri="{FF2B5EF4-FFF2-40B4-BE49-F238E27FC236}">
                <a16:creationId xmlns:a16="http://schemas.microsoft.com/office/drawing/2014/main" id="{48331F26-8A03-291B-045E-4D63FBFC745E}"/>
              </a:ext>
            </a:extLst>
          </p:cNvPr>
          <p:cNvSpPr/>
          <p:nvPr/>
        </p:nvSpPr>
        <p:spPr>
          <a:xfrm flipV="1">
            <a:off x="0" y="2247900"/>
            <a:ext cx="18288000" cy="0"/>
          </a:xfrm>
          <a:prstGeom prst="line">
            <a:avLst/>
          </a:prstGeom>
          <a:ln w="38100" cap="flat">
            <a:solidFill>
              <a:srgbClr val="000000"/>
            </a:solidFill>
            <a:prstDash val="solid"/>
            <a:headEnd type="none" w="sm" len="sm"/>
            <a:tailEnd type="none" w="sm" len="sm"/>
          </a:ln>
        </p:spPr>
      </p:sp>
      <p:pic>
        <p:nvPicPr>
          <p:cNvPr id="6" name="Picture 5">
            <a:extLst>
              <a:ext uri="{FF2B5EF4-FFF2-40B4-BE49-F238E27FC236}">
                <a16:creationId xmlns:a16="http://schemas.microsoft.com/office/drawing/2014/main" id="{64614822-5566-84F9-755F-27FD6E6CD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819400"/>
            <a:ext cx="8263465" cy="4648200"/>
          </a:xfrm>
          <a:prstGeom prst="rect">
            <a:avLst/>
          </a:prstGeom>
        </p:spPr>
      </p:pic>
      <p:pic>
        <p:nvPicPr>
          <p:cNvPr id="7" name="Picture 6">
            <a:extLst>
              <a:ext uri="{FF2B5EF4-FFF2-40B4-BE49-F238E27FC236}">
                <a16:creationId xmlns:a16="http://schemas.microsoft.com/office/drawing/2014/main" id="{36D03885-9562-DBE3-5F79-7B87F94719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4453516"/>
            <a:ext cx="8794780" cy="502919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741711"/>
          </a:xfrm>
          <a:prstGeom prst="rect">
            <a:avLst/>
          </a:prstGeom>
          <a:solidFill>
            <a:srgbClr val="EEC0BF"/>
          </a:solidFill>
        </p:spPr>
      </p:sp>
      <p:sp>
        <p:nvSpPr>
          <p:cNvPr id="3" name="Freeform 3"/>
          <p:cNvSpPr/>
          <p:nvPr/>
        </p:nvSpPr>
        <p:spPr>
          <a:xfrm>
            <a:off x="613771" y="4187543"/>
            <a:ext cx="17060459" cy="4339143"/>
          </a:xfrm>
          <a:custGeom>
            <a:avLst/>
            <a:gdLst/>
            <a:ahLst/>
            <a:cxnLst/>
            <a:rect l="l" t="t" r="r" b="b"/>
            <a:pathLst>
              <a:path w="17060459" h="4339143">
                <a:moveTo>
                  <a:pt x="0" y="0"/>
                </a:moveTo>
                <a:lnTo>
                  <a:pt x="17060458" y="0"/>
                </a:lnTo>
                <a:lnTo>
                  <a:pt x="17060458" y="4339143"/>
                </a:lnTo>
                <a:lnTo>
                  <a:pt x="0" y="4339143"/>
                </a:lnTo>
                <a:lnTo>
                  <a:pt x="0" y="0"/>
                </a:lnTo>
                <a:close/>
              </a:path>
            </a:pathLst>
          </a:custGeom>
          <a:blipFill>
            <a:blip r:embed="rId2"/>
            <a:stretch>
              <a:fillRect t="-1219"/>
            </a:stretch>
          </a:blipFill>
        </p:spPr>
      </p:sp>
      <p:sp>
        <p:nvSpPr>
          <p:cNvPr id="4" name="TextBox 4"/>
          <p:cNvSpPr txBox="1"/>
          <p:nvPr/>
        </p:nvSpPr>
        <p:spPr>
          <a:xfrm>
            <a:off x="323009" y="1028700"/>
            <a:ext cx="16936291" cy="1308371"/>
          </a:xfrm>
          <a:prstGeom prst="rect">
            <a:avLst/>
          </a:prstGeom>
        </p:spPr>
        <p:txBody>
          <a:bodyPr lIns="0" tIns="0" rIns="0" bIns="0" rtlCol="0" anchor="t">
            <a:spAutoFit/>
          </a:bodyPr>
          <a:lstStyle/>
          <a:p>
            <a:pPr algn="l">
              <a:lnSpc>
                <a:spcPts val="11058"/>
              </a:lnSpc>
            </a:pPr>
            <a:r>
              <a:rPr lang="en-US" sz="9215" dirty="0">
                <a:solidFill>
                  <a:srgbClr val="050707"/>
                </a:solidFill>
                <a:latin typeface="Concert One"/>
                <a:ea typeface="Concert One"/>
                <a:cs typeface="Concert One"/>
                <a:sym typeface="Concert One"/>
              </a:rPr>
              <a:t>EMAIL AD. CAMPAIGNS</a:t>
            </a:r>
          </a:p>
        </p:txBody>
      </p:sp>
      <p:sp>
        <p:nvSpPr>
          <p:cNvPr id="5" name="AutoShape 3">
            <a:extLst>
              <a:ext uri="{FF2B5EF4-FFF2-40B4-BE49-F238E27FC236}">
                <a16:creationId xmlns:a16="http://schemas.microsoft.com/office/drawing/2014/main" id="{41A34FBA-3244-875F-039F-3941DDDD6927}"/>
              </a:ext>
            </a:extLst>
          </p:cNvPr>
          <p:cNvSpPr/>
          <p:nvPr/>
        </p:nvSpPr>
        <p:spPr>
          <a:xfrm flipV="1">
            <a:off x="0" y="2741711"/>
            <a:ext cx="18288000"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741711"/>
          </a:xfrm>
          <a:prstGeom prst="rect">
            <a:avLst/>
          </a:prstGeom>
          <a:solidFill>
            <a:srgbClr val="EEC0BF"/>
          </a:solidFill>
        </p:spPr>
      </p:sp>
      <p:sp>
        <p:nvSpPr>
          <p:cNvPr id="3" name="Freeform 3"/>
          <p:cNvSpPr/>
          <p:nvPr/>
        </p:nvSpPr>
        <p:spPr>
          <a:xfrm>
            <a:off x="6019092" y="3006847"/>
            <a:ext cx="6249816" cy="6793278"/>
          </a:xfrm>
          <a:custGeom>
            <a:avLst/>
            <a:gdLst/>
            <a:ahLst/>
            <a:cxnLst/>
            <a:rect l="l" t="t" r="r" b="b"/>
            <a:pathLst>
              <a:path w="6249816" h="6793278">
                <a:moveTo>
                  <a:pt x="0" y="0"/>
                </a:moveTo>
                <a:lnTo>
                  <a:pt x="6249816" y="0"/>
                </a:lnTo>
                <a:lnTo>
                  <a:pt x="6249816" y="6793278"/>
                </a:lnTo>
                <a:lnTo>
                  <a:pt x="0" y="6793278"/>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219200" y="3006846"/>
            <a:ext cx="15525056" cy="7043980"/>
          </a:xfrm>
          <a:prstGeom prst="rect">
            <a:avLst/>
          </a:prstGeom>
        </p:spPr>
        <p:txBody>
          <a:bodyPr wrap="square" lIns="0" tIns="0" rIns="0" bIns="0" rtlCol="0" anchor="t">
            <a:spAutoFit/>
          </a:bodyPr>
          <a:lstStyle/>
          <a:p>
            <a:pPr algn="ctr">
              <a:lnSpc>
                <a:spcPts val="6244"/>
              </a:lnSpc>
            </a:pPr>
            <a:r>
              <a:rPr lang="en-US" sz="3000" dirty="0" err="1">
                <a:latin typeface="Playfair Display 1" panose="020B0604020202020204" charset="0"/>
              </a:rPr>
              <a:t>FabIndia</a:t>
            </a:r>
            <a:r>
              <a:rPr lang="en-US" sz="3000" dirty="0">
                <a:latin typeface="Playfair Display 1" panose="020B0604020202020204" charset="0"/>
              </a:rPr>
              <a:t> has established itself as a leading Indian retail brand that seamlessly blends traditional craftsmanship with contemporary designs. By promoting sustainable and ethically sourced products, the company has empowered artisans and preserved India’s rich heritage. Its diverse range of apparel, home décor, and organic products appeals to both domestic and global consumers. Despite facing competition and evolving market trends, </a:t>
            </a:r>
            <a:r>
              <a:rPr lang="en-US" sz="3000" dirty="0" err="1">
                <a:latin typeface="Playfair Display 1" panose="020B0604020202020204" charset="0"/>
              </a:rPr>
              <a:t>FabIndia</a:t>
            </a:r>
            <a:r>
              <a:rPr lang="en-US" sz="3000" dirty="0">
                <a:latin typeface="Playfair Display 1" panose="020B0604020202020204" charset="0"/>
              </a:rPr>
              <a:t> continues to thrive by adapting to consumer preferences while maintaining its core values of authenticity and quality. With a strong commitment to sustainability and social responsibility, </a:t>
            </a:r>
            <a:r>
              <a:rPr lang="en-US" sz="3000" dirty="0" err="1">
                <a:latin typeface="Playfair Display 1" panose="020B0604020202020204" charset="0"/>
              </a:rPr>
              <a:t>FabIndia</a:t>
            </a:r>
            <a:r>
              <a:rPr lang="en-US" sz="3000" dirty="0">
                <a:latin typeface="Playfair Display 1" panose="020B0604020202020204" charset="0"/>
              </a:rPr>
              <a:t> remains a trusted brand that bridges the gap between tradition and modernity.</a:t>
            </a:r>
            <a:endParaRPr lang="en-US" sz="3000" dirty="0">
              <a:solidFill>
                <a:srgbClr val="050707"/>
              </a:solidFill>
              <a:latin typeface="Playfair Display 1" panose="020B0604020202020204" charset="0"/>
              <a:ea typeface="Playfair Display 2"/>
              <a:cs typeface="Playfair Display 2"/>
              <a:sym typeface="Playfair Display 2"/>
            </a:endParaRPr>
          </a:p>
        </p:txBody>
      </p:sp>
      <p:sp>
        <p:nvSpPr>
          <p:cNvPr id="5" name="TextBox 5"/>
          <p:cNvSpPr txBox="1"/>
          <p:nvPr/>
        </p:nvSpPr>
        <p:spPr>
          <a:xfrm>
            <a:off x="323009" y="1028700"/>
            <a:ext cx="16936291" cy="1308371"/>
          </a:xfrm>
          <a:prstGeom prst="rect">
            <a:avLst/>
          </a:prstGeom>
        </p:spPr>
        <p:txBody>
          <a:bodyPr lIns="0" tIns="0" rIns="0" bIns="0" rtlCol="0" anchor="t">
            <a:spAutoFit/>
          </a:bodyPr>
          <a:lstStyle/>
          <a:p>
            <a:pPr algn="l">
              <a:lnSpc>
                <a:spcPts val="11058"/>
              </a:lnSpc>
            </a:pPr>
            <a:r>
              <a:rPr lang="en-US" sz="9215" dirty="0">
                <a:solidFill>
                  <a:srgbClr val="050707"/>
                </a:solidFill>
                <a:latin typeface="Concert One"/>
                <a:ea typeface="Concert One"/>
                <a:cs typeface="Concert One"/>
                <a:sym typeface="Concert One"/>
              </a:rPr>
              <a:t>CONCLUSION</a:t>
            </a:r>
          </a:p>
        </p:txBody>
      </p:sp>
      <p:sp>
        <p:nvSpPr>
          <p:cNvPr id="6" name="AutoShape 3">
            <a:extLst>
              <a:ext uri="{FF2B5EF4-FFF2-40B4-BE49-F238E27FC236}">
                <a16:creationId xmlns:a16="http://schemas.microsoft.com/office/drawing/2014/main" id="{B31BF72C-8E26-A49D-F0F0-631A257620B2}"/>
              </a:ext>
            </a:extLst>
          </p:cNvPr>
          <p:cNvSpPr/>
          <p:nvPr/>
        </p:nvSpPr>
        <p:spPr>
          <a:xfrm flipV="1">
            <a:off x="0" y="2741711"/>
            <a:ext cx="18288000"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6CEFF-D16D-472D-9FA8-49EE75682624}"/>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781813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26898"/>
            <a:ext cx="18288000" cy="2714814"/>
          </a:xfrm>
          <a:prstGeom prst="rect">
            <a:avLst/>
          </a:prstGeom>
          <a:solidFill>
            <a:srgbClr val="EEC0BF"/>
          </a:solidFill>
        </p:spPr>
      </p:sp>
      <p:sp>
        <p:nvSpPr>
          <p:cNvPr id="3" name="Freeform 3"/>
          <p:cNvSpPr/>
          <p:nvPr/>
        </p:nvSpPr>
        <p:spPr>
          <a:xfrm>
            <a:off x="11007921" y="3595764"/>
            <a:ext cx="6008280" cy="4500411"/>
          </a:xfrm>
          <a:custGeom>
            <a:avLst/>
            <a:gdLst/>
            <a:ahLst/>
            <a:cxnLst/>
            <a:rect l="l" t="t" r="r" b="b"/>
            <a:pathLst>
              <a:path w="6008280" h="4500411">
                <a:moveTo>
                  <a:pt x="0" y="0"/>
                </a:moveTo>
                <a:lnTo>
                  <a:pt x="6008280" y="0"/>
                </a:lnTo>
                <a:lnTo>
                  <a:pt x="6008280" y="4500411"/>
                </a:lnTo>
                <a:lnTo>
                  <a:pt x="0" y="4500411"/>
                </a:lnTo>
                <a:lnTo>
                  <a:pt x="0" y="0"/>
                </a:lnTo>
                <a:close/>
              </a:path>
            </a:pathLst>
          </a:custGeom>
          <a:blipFill>
            <a:blip r:embed="rId2"/>
            <a:stretch>
              <a:fillRect/>
            </a:stretch>
          </a:blipFill>
        </p:spPr>
      </p:sp>
      <p:sp>
        <p:nvSpPr>
          <p:cNvPr id="4" name="TextBox 4"/>
          <p:cNvSpPr txBox="1"/>
          <p:nvPr/>
        </p:nvSpPr>
        <p:spPr>
          <a:xfrm>
            <a:off x="1028700" y="1029461"/>
            <a:ext cx="9979221" cy="1474763"/>
          </a:xfrm>
          <a:prstGeom prst="rect">
            <a:avLst/>
          </a:prstGeom>
        </p:spPr>
        <p:txBody>
          <a:bodyPr lIns="0" tIns="0" rIns="0" bIns="0" rtlCol="0" anchor="t">
            <a:spAutoFit/>
          </a:bodyPr>
          <a:lstStyle/>
          <a:p>
            <a:pPr algn="l">
              <a:lnSpc>
                <a:spcPts val="11543"/>
              </a:lnSpc>
            </a:pPr>
            <a:r>
              <a:rPr lang="en-US" sz="9619" dirty="0">
                <a:solidFill>
                  <a:srgbClr val="050707"/>
                </a:solidFill>
                <a:latin typeface="Concert One"/>
                <a:ea typeface="Concert One"/>
                <a:cs typeface="Concert One"/>
                <a:sym typeface="Concert One"/>
              </a:rPr>
              <a:t>INTRODUCTION:</a:t>
            </a:r>
          </a:p>
        </p:txBody>
      </p:sp>
      <p:sp>
        <p:nvSpPr>
          <p:cNvPr id="5" name="TextBox 5"/>
          <p:cNvSpPr txBox="1"/>
          <p:nvPr/>
        </p:nvSpPr>
        <p:spPr>
          <a:xfrm>
            <a:off x="1028700" y="3267186"/>
            <a:ext cx="9144000" cy="5965223"/>
          </a:xfrm>
          <a:prstGeom prst="rect">
            <a:avLst/>
          </a:prstGeom>
        </p:spPr>
        <p:txBody>
          <a:bodyPr lIns="0" tIns="0" rIns="0" bIns="0" rtlCol="0" anchor="t">
            <a:spAutoFit/>
          </a:bodyPr>
          <a:lstStyle/>
          <a:p>
            <a:pPr algn="l">
              <a:lnSpc>
                <a:spcPts val="5908"/>
              </a:lnSpc>
              <a:spcBef>
                <a:spcPct val="0"/>
              </a:spcBef>
            </a:pPr>
            <a:r>
              <a:rPr lang="en-US" sz="3500" spc="39" dirty="0" err="1">
                <a:solidFill>
                  <a:srgbClr val="050707"/>
                </a:solidFill>
                <a:latin typeface="Playfair Display 1"/>
                <a:ea typeface="Playfair Display 1"/>
                <a:cs typeface="Playfair Display 1"/>
                <a:sym typeface="Playfair Display 1"/>
              </a:rPr>
              <a:t>Fabindia</a:t>
            </a:r>
            <a:r>
              <a:rPr lang="en-US" sz="3500" spc="39" dirty="0">
                <a:solidFill>
                  <a:srgbClr val="050707"/>
                </a:solidFill>
                <a:latin typeface="Playfair Display 1"/>
                <a:ea typeface="Playfair Display 1"/>
                <a:cs typeface="Playfair Display 1"/>
                <a:sym typeface="Playfair Display 1"/>
              </a:rPr>
              <a:t>, founded in 1960, is India’s leading retail brand for handcrafted products. It connects rural artisans with urban markets, offering ethnic apparel, home decor, and organic foods made with traditional techniques. Committed to sustainability, it empowers artisans while preserving India’s rich craft heritage.</a:t>
            </a:r>
          </a:p>
        </p:txBody>
      </p:sp>
      <p:sp>
        <p:nvSpPr>
          <p:cNvPr id="6" name="AutoShape 6"/>
          <p:cNvSpPr/>
          <p:nvPr/>
        </p:nvSpPr>
        <p:spPr>
          <a:xfrm>
            <a:off x="0" y="2741711"/>
            <a:ext cx="18288000"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741711"/>
          </a:xfrm>
          <a:prstGeom prst="rect">
            <a:avLst/>
          </a:prstGeom>
          <a:solidFill>
            <a:srgbClr val="EEC0BF"/>
          </a:solidFill>
        </p:spPr>
      </p:sp>
      <p:sp>
        <p:nvSpPr>
          <p:cNvPr id="3" name="Freeform 3"/>
          <p:cNvSpPr/>
          <p:nvPr/>
        </p:nvSpPr>
        <p:spPr>
          <a:xfrm>
            <a:off x="12156142" y="3281906"/>
            <a:ext cx="5103158" cy="5103158"/>
          </a:xfrm>
          <a:custGeom>
            <a:avLst/>
            <a:gdLst/>
            <a:ahLst/>
            <a:cxnLst/>
            <a:rect l="l" t="t" r="r" b="b"/>
            <a:pathLst>
              <a:path w="5103158" h="5103158">
                <a:moveTo>
                  <a:pt x="0" y="0"/>
                </a:moveTo>
                <a:lnTo>
                  <a:pt x="5103158" y="0"/>
                </a:lnTo>
                <a:lnTo>
                  <a:pt x="5103158" y="5103159"/>
                </a:lnTo>
                <a:lnTo>
                  <a:pt x="0" y="5103159"/>
                </a:lnTo>
                <a:lnTo>
                  <a:pt x="0" y="0"/>
                </a:lnTo>
                <a:close/>
              </a:path>
            </a:pathLst>
          </a:custGeom>
          <a:blipFill>
            <a:blip r:embed="rId2"/>
            <a:stretch>
              <a:fillRect/>
            </a:stretch>
          </a:blipFill>
        </p:spPr>
      </p:sp>
      <p:sp>
        <p:nvSpPr>
          <p:cNvPr id="4" name="TextBox 4"/>
          <p:cNvSpPr txBox="1"/>
          <p:nvPr/>
        </p:nvSpPr>
        <p:spPr>
          <a:xfrm>
            <a:off x="1028700" y="1029461"/>
            <a:ext cx="11143572" cy="1474763"/>
          </a:xfrm>
          <a:prstGeom prst="rect">
            <a:avLst/>
          </a:prstGeom>
        </p:spPr>
        <p:txBody>
          <a:bodyPr lIns="0" tIns="0" rIns="0" bIns="0" rtlCol="0" anchor="t">
            <a:spAutoFit/>
          </a:bodyPr>
          <a:lstStyle/>
          <a:p>
            <a:pPr algn="l">
              <a:lnSpc>
                <a:spcPts val="11543"/>
              </a:lnSpc>
            </a:pPr>
            <a:r>
              <a:rPr lang="en-US" sz="9619" dirty="0">
                <a:solidFill>
                  <a:srgbClr val="050707"/>
                </a:solidFill>
                <a:latin typeface="Concert One"/>
                <a:ea typeface="Concert One"/>
                <a:cs typeface="Concert One"/>
                <a:sym typeface="Concert One"/>
              </a:rPr>
              <a:t>MISSION &amp; VISION:</a:t>
            </a:r>
          </a:p>
        </p:txBody>
      </p:sp>
      <p:sp>
        <p:nvSpPr>
          <p:cNvPr id="5" name="TextBox 5"/>
          <p:cNvSpPr txBox="1"/>
          <p:nvPr/>
        </p:nvSpPr>
        <p:spPr>
          <a:xfrm>
            <a:off x="1028700" y="4021857"/>
            <a:ext cx="10314554" cy="5170133"/>
          </a:xfrm>
          <a:prstGeom prst="rect">
            <a:avLst/>
          </a:prstGeom>
        </p:spPr>
        <p:txBody>
          <a:bodyPr lIns="0" tIns="0" rIns="0" bIns="0" rtlCol="0" anchor="t">
            <a:spAutoFit/>
          </a:bodyPr>
          <a:lstStyle/>
          <a:p>
            <a:pPr algn="l">
              <a:lnSpc>
                <a:spcPts val="5053"/>
              </a:lnSpc>
              <a:spcBef>
                <a:spcPct val="0"/>
              </a:spcBef>
            </a:pPr>
            <a:r>
              <a:rPr lang="en-US" sz="3500" spc="216" dirty="0" err="1">
                <a:solidFill>
                  <a:srgbClr val="050707"/>
                </a:solidFill>
                <a:latin typeface="Playfair Display 1"/>
                <a:ea typeface="Playfair Display 1"/>
                <a:cs typeface="Playfair Display 1"/>
                <a:sym typeface="Playfair Display 1"/>
              </a:rPr>
              <a:t>Fabindia's</a:t>
            </a:r>
            <a:r>
              <a:rPr lang="en-US" sz="3500" spc="216" dirty="0">
                <a:solidFill>
                  <a:srgbClr val="050707"/>
                </a:solidFill>
                <a:latin typeface="Playfair Display 1"/>
                <a:ea typeface="Playfair Display 1"/>
                <a:cs typeface="Playfair Display 1"/>
                <a:sym typeface="Playfair Display 1"/>
              </a:rPr>
              <a:t> mission is to celebrate India's rich artisanal heritage by creating sustainable employment for rural craftsmen while offering high-quality, handcrafted products. Its vision is to be a globally recognized brand that promotes traditional craftsmanship, ethical production, and a deep connection between artisans and consumers.</a:t>
            </a:r>
          </a:p>
        </p:txBody>
      </p:sp>
      <p:sp>
        <p:nvSpPr>
          <p:cNvPr id="6" name="AutoShape 6"/>
          <p:cNvSpPr/>
          <p:nvPr/>
        </p:nvSpPr>
        <p:spPr>
          <a:xfrm flipV="1">
            <a:off x="0" y="2741711"/>
            <a:ext cx="18288000" cy="1905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741711"/>
          </a:xfrm>
          <a:prstGeom prst="rect">
            <a:avLst/>
          </a:prstGeom>
          <a:solidFill>
            <a:srgbClr val="EEC0BF"/>
          </a:solidFill>
        </p:spPr>
      </p:sp>
      <p:sp>
        <p:nvSpPr>
          <p:cNvPr id="3" name="Freeform 3"/>
          <p:cNvSpPr/>
          <p:nvPr/>
        </p:nvSpPr>
        <p:spPr>
          <a:xfrm>
            <a:off x="11676062" y="3992983"/>
            <a:ext cx="5381489" cy="4917080"/>
          </a:xfrm>
          <a:custGeom>
            <a:avLst/>
            <a:gdLst/>
            <a:ahLst/>
            <a:cxnLst/>
            <a:rect l="l" t="t" r="r" b="b"/>
            <a:pathLst>
              <a:path w="5381489" h="4917080">
                <a:moveTo>
                  <a:pt x="0" y="0"/>
                </a:moveTo>
                <a:lnTo>
                  <a:pt x="5381489" y="0"/>
                </a:lnTo>
                <a:lnTo>
                  <a:pt x="5381489" y="4917081"/>
                </a:lnTo>
                <a:lnTo>
                  <a:pt x="0" y="4917081"/>
                </a:lnTo>
                <a:lnTo>
                  <a:pt x="0" y="0"/>
                </a:lnTo>
                <a:close/>
              </a:path>
            </a:pathLst>
          </a:custGeom>
          <a:blipFill>
            <a:blip r:embed="rId2"/>
            <a:stretch>
              <a:fillRect l="-37339" r="-37339" b="-59441"/>
            </a:stretch>
          </a:blipFill>
        </p:spPr>
      </p:sp>
      <p:sp>
        <p:nvSpPr>
          <p:cNvPr id="4" name="TextBox 4"/>
          <p:cNvSpPr txBox="1"/>
          <p:nvPr/>
        </p:nvSpPr>
        <p:spPr>
          <a:xfrm>
            <a:off x="1028700" y="1028700"/>
            <a:ext cx="16740400" cy="1237711"/>
          </a:xfrm>
          <a:prstGeom prst="rect">
            <a:avLst/>
          </a:prstGeom>
        </p:spPr>
        <p:txBody>
          <a:bodyPr lIns="0" tIns="0" rIns="0" bIns="0" rtlCol="0" anchor="t">
            <a:spAutoFit/>
          </a:bodyPr>
          <a:lstStyle/>
          <a:p>
            <a:pPr algn="l">
              <a:lnSpc>
                <a:spcPts val="10465"/>
              </a:lnSpc>
            </a:pPr>
            <a:r>
              <a:rPr lang="en-US" sz="8721" dirty="0">
                <a:solidFill>
                  <a:srgbClr val="050707"/>
                </a:solidFill>
                <a:latin typeface="Concert One"/>
                <a:ea typeface="Concert One"/>
                <a:cs typeface="Concert One"/>
                <a:sym typeface="Concert One"/>
              </a:rPr>
              <a:t>UNIQUE SELLING PROPOSITION:</a:t>
            </a:r>
          </a:p>
        </p:txBody>
      </p:sp>
      <p:sp>
        <p:nvSpPr>
          <p:cNvPr id="5" name="TextBox 5"/>
          <p:cNvSpPr txBox="1"/>
          <p:nvPr/>
        </p:nvSpPr>
        <p:spPr>
          <a:xfrm>
            <a:off x="1028700" y="3587597"/>
            <a:ext cx="10314554" cy="5709040"/>
          </a:xfrm>
          <a:prstGeom prst="rect">
            <a:avLst/>
          </a:prstGeom>
        </p:spPr>
        <p:txBody>
          <a:bodyPr lIns="0" tIns="0" rIns="0" bIns="0" rtlCol="0" anchor="t">
            <a:spAutoFit/>
          </a:bodyPr>
          <a:lstStyle/>
          <a:p>
            <a:pPr algn="l">
              <a:lnSpc>
                <a:spcPts val="5053"/>
              </a:lnSpc>
              <a:spcBef>
                <a:spcPct val="0"/>
              </a:spcBef>
            </a:pPr>
            <a:r>
              <a:rPr lang="en-US" sz="3609" spc="216">
                <a:solidFill>
                  <a:srgbClr val="050707"/>
                </a:solidFill>
                <a:latin typeface="Playfair Display 1"/>
                <a:ea typeface="Playfair Display 1"/>
                <a:cs typeface="Playfair Display 1"/>
                <a:sym typeface="Playfair Display 1"/>
              </a:rPr>
              <a:t>Fabindia stands out with its ethically sourced, handcrafted products that blend traditional craftsmanship with modern lifestyles. It offers natural, sustainable goods while empowering rural artisans and preserving cultural heritage. This commitment to authenticity, ethical sourcing, and social impact sets Fabindia apart from mass-produced brands.</a:t>
            </a:r>
          </a:p>
        </p:txBody>
      </p:sp>
      <p:sp>
        <p:nvSpPr>
          <p:cNvPr id="6" name="AutoShape 6"/>
          <p:cNvSpPr/>
          <p:nvPr/>
        </p:nvSpPr>
        <p:spPr>
          <a:xfrm flipV="1">
            <a:off x="0" y="2722661"/>
            <a:ext cx="18288000" cy="1905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741711"/>
          </a:xfrm>
          <a:prstGeom prst="rect">
            <a:avLst/>
          </a:prstGeom>
          <a:solidFill>
            <a:srgbClr val="EEC0BF"/>
          </a:solidFill>
        </p:spPr>
      </p:sp>
      <p:sp>
        <p:nvSpPr>
          <p:cNvPr id="3" name="Freeform 3"/>
          <p:cNvSpPr/>
          <p:nvPr/>
        </p:nvSpPr>
        <p:spPr>
          <a:xfrm>
            <a:off x="11451736" y="4690697"/>
            <a:ext cx="5807564" cy="3289533"/>
          </a:xfrm>
          <a:custGeom>
            <a:avLst/>
            <a:gdLst/>
            <a:ahLst/>
            <a:cxnLst/>
            <a:rect l="l" t="t" r="r" b="b"/>
            <a:pathLst>
              <a:path w="5807564" h="3289533">
                <a:moveTo>
                  <a:pt x="0" y="0"/>
                </a:moveTo>
                <a:lnTo>
                  <a:pt x="5807564" y="0"/>
                </a:lnTo>
                <a:lnTo>
                  <a:pt x="5807564" y="3289533"/>
                </a:lnTo>
                <a:lnTo>
                  <a:pt x="0" y="3289533"/>
                </a:lnTo>
                <a:lnTo>
                  <a:pt x="0" y="0"/>
                </a:lnTo>
                <a:close/>
              </a:path>
            </a:pathLst>
          </a:custGeom>
          <a:blipFill>
            <a:blip r:embed="rId2"/>
            <a:stretch>
              <a:fillRect t="-17697"/>
            </a:stretch>
          </a:blipFill>
        </p:spPr>
      </p:sp>
      <p:sp>
        <p:nvSpPr>
          <p:cNvPr id="4" name="TextBox 4"/>
          <p:cNvSpPr txBox="1"/>
          <p:nvPr/>
        </p:nvSpPr>
        <p:spPr>
          <a:xfrm>
            <a:off x="1028700" y="1028700"/>
            <a:ext cx="16936291" cy="1308371"/>
          </a:xfrm>
          <a:prstGeom prst="rect">
            <a:avLst/>
          </a:prstGeom>
        </p:spPr>
        <p:txBody>
          <a:bodyPr lIns="0" tIns="0" rIns="0" bIns="0" rtlCol="0" anchor="t">
            <a:spAutoFit/>
          </a:bodyPr>
          <a:lstStyle/>
          <a:p>
            <a:pPr algn="l">
              <a:lnSpc>
                <a:spcPts val="11058"/>
              </a:lnSpc>
            </a:pPr>
            <a:r>
              <a:rPr lang="en-US" sz="9215" dirty="0">
                <a:solidFill>
                  <a:srgbClr val="050707"/>
                </a:solidFill>
                <a:latin typeface="Concert One"/>
                <a:ea typeface="Concert One"/>
                <a:cs typeface="Concert One"/>
                <a:sym typeface="Concert One"/>
              </a:rPr>
              <a:t>BRAND TAGLINE:</a:t>
            </a:r>
          </a:p>
        </p:txBody>
      </p:sp>
      <p:sp>
        <p:nvSpPr>
          <p:cNvPr id="5" name="TextBox 5"/>
          <p:cNvSpPr txBox="1"/>
          <p:nvPr/>
        </p:nvSpPr>
        <p:spPr>
          <a:xfrm>
            <a:off x="1137182" y="3301610"/>
            <a:ext cx="10314554" cy="6985390"/>
          </a:xfrm>
          <a:prstGeom prst="rect">
            <a:avLst/>
          </a:prstGeom>
        </p:spPr>
        <p:txBody>
          <a:bodyPr lIns="0" tIns="0" rIns="0" bIns="0" rtlCol="0" anchor="t">
            <a:spAutoFit/>
          </a:bodyPr>
          <a:lstStyle/>
          <a:p>
            <a:pPr algn="l">
              <a:lnSpc>
                <a:spcPts val="5053"/>
              </a:lnSpc>
            </a:pPr>
            <a:r>
              <a:rPr lang="en-US" sz="3609" spc="216">
                <a:solidFill>
                  <a:srgbClr val="050707"/>
                </a:solidFill>
                <a:latin typeface="Playfair Display 1"/>
                <a:ea typeface="Playfair Display 1"/>
                <a:cs typeface="Playfair Display 1"/>
                <a:sym typeface="Playfair Display 1"/>
              </a:rPr>
              <a:t>Fabindia’s tagline, "Celebrate India," embodies its commitment to honoring India’s rich artisanal heritage. It reflects pride, festivity, and appreciation for traditional craftsmanship, sustainable fashion, and ethical sourcing. The phrase resonates with conscious consumers, reinforcing Fabindia’s blend of tradition and modernity while promoting rural empowerment.</a:t>
            </a:r>
          </a:p>
          <a:p>
            <a:pPr algn="l">
              <a:lnSpc>
                <a:spcPts val="5053"/>
              </a:lnSpc>
              <a:spcBef>
                <a:spcPct val="0"/>
              </a:spcBef>
            </a:pPr>
            <a:endParaRPr lang="en-US" sz="3609" spc="216">
              <a:solidFill>
                <a:srgbClr val="050707"/>
              </a:solidFill>
              <a:latin typeface="Playfair Display 1"/>
              <a:ea typeface="Playfair Display 1"/>
              <a:cs typeface="Playfair Display 1"/>
              <a:sym typeface="Playfair Display 1"/>
            </a:endParaRPr>
          </a:p>
        </p:txBody>
      </p:sp>
      <p:sp>
        <p:nvSpPr>
          <p:cNvPr id="6" name="AutoShape 6"/>
          <p:cNvSpPr/>
          <p:nvPr/>
        </p:nvSpPr>
        <p:spPr>
          <a:xfrm>
            <a:off x="-1" y="2741711"/>
            <a:ext cx="18288001"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741711"/>
          </a:xfrm>
          <a:prstGeom prst="rect">
            <a:avLst/>
          </a:prstGeom>
          <a:solidFill>
            <a:srgbClr val="EEC0BF"/>
          </a:solidFill>
        </p:spPr>
      </p:sp>
      <p:sp>
        <p:nvSpPr>
          <p:cNvPr id="3" name="Freeform 3"/>
          <p:cNvSpPr/>
          <p:nvPr/>
        </p:nvSpPr>
        <p:spPr>
          <a:xfrm>
            <a:off x="12126975" y="1726721"/>
            <a:ext cx="5698336" cy="4093632"/>
          </a:xfrm>
          <a:custGeom>
            <a:avLst/>
            <a:gdLst/>
            <a:ahLst/>
            <a:cxnLst/>
            <a:rect l="l" t="t" r="r" b="b"/>
            <a:pathLst>
              <a:path w="5698336" h="4093632">
                <a:moveTo>
                  <a:pt x="0" y="0"/>
                </a:moveTo>
                <a:lnTo>
                  <a:pt x="5698337" y="0"/>
                </a:lnTo>
                <a:lnTo>
                  <a:pt x="5698337" y="4093632"/>
                </a:lnTo>
                <a:lnTo>
                  <a:pt x="0" y="4093632"/>
                </a:lnTo>
                <a:lnTo>
                  <a:pt x="0" y="0"/>
                </a:lnTo>
                <a:close/>
              </a:path>
            </a:pathLst>
          </a:custGeom>
          <a:blipFill>
            <a:blip r:embed="rId2"/>
            <a:stretch>
              <a:fillRect/>
            </a:stretch>
          </a:blipFill>
        </p:spPr>
      </p:sp>
      <p:sp>
        <p:nvSpPr>
          <p:cNvPr id="4" name="Freeform 4"/>
          <p:cNvSpPr/>
          <p:nvPr/>
        </p:nvSpPr>
        <p:spPr>
          <a:xfrm>
            <a:off x="12542956" y="5143500"/>
            <a:ext cx="4278157" cy="1758860"/>
          </a:xfrm>
          <a:custGeom>
            <a:avLst/>
            <a:gdLst/>
            <a:ahLst/>
            <a:cxnLst/>
            <a:rect l="l" t="t" r="r" b="b"/>
            <a:pathLst>
              <a:path w="4278157" h="1758860">
                <a:moveTo>
                  <a:pt x="0" y="0"/>
                </a:moveTo>
                <a:lnTo>
                  <a:pt x="4278157" y="0"/>
                </a:lnTo>
                <a:lnTo>
                  <a:pt x="4278157" y="1758860"/>
                </a:lnTo>
                <a:lnTo>
                  <a:pt x="0" y="1758860"/>
                </a:lnTo>
                <a:lnTo>
                  <a:pt x="0" y="0"/>
                </a:lnTo>
                <a:close/>
              </a:path>
            </a:pathLst>
          </a:custGeom>
          <a:blipFill>
            <a:blip r:embed="rId3"/>
            <a:stretch>
              <a:fillRect t="-68206" b="-75027"/>
            </a:stretch>
          </a:blipFill>
        </p:spPr>
      </p:sp>
      <p:sp>
        <p:nvSpPr>
          <p:cNvPr id="5" name="Freeform 5"/>
          <p:cNvSpPr/>
          <p:nvPr/>
        </p:nvSpPr>
        <p:spPr>
          <a:xfrm>
            <a:off x="12542956" y="8113395"/>
            <a:ext cx="4293393" cy="1144905"/>
          </a:xfrm>
          <a:custGeom>
            <a:avLst/>
            <a:gdLst/>
            <a:ahLst/>
            <a:cxnLst/>
            <a:rect l="l" t="t" r="r" b="b"/>
            <a:pathLst>
              <a:path w="4293393" h="1144905">
                <a:moveTo>
                  <a:pt x="0" y="0"/>
                </a:moveTo>
                <a:lnTo>
                  <a:pt x="4293393" y="0"/>
                </a:lnTo>
                <a:lnTo>
                  <a:pt x="4293393" y="1144905"/>
                </a:lnTo>
                <a:lnTo>
                  <a:pt x="0" y="1144905"/>
                </a:lnTo>
                <a:lnTo>
                  <a:pt x="0" y="0"/>
                </a:lnTo>
                <a:close/>
              </a:path>
            </a:pathLst>
          </a:custGeom>
          <a:blipFill>
            <a:blip r:embed="rId4"/>
            <a:stretch>
              <a:fillRect/>
            </a:stretch>
          </a:blipFill>
        </p:spPr>
      </p:sp>
      <p:sp>
        <p:nvSpPr>
          <p:cNvPr id="6" name="TextBox 6"/>
          <p:cNvSpPr txBox="1"/>
          <p:nvPr/>
        </p:nvSpPr>
        <p:spPr>
          <a:xfrm>
            <a:off x="1028700" y="2741711"/>
            <a:ext cx="10080397" cy="7553325"/>
          </a:xfrm>
          <a:prstGeom prst="rect">
            <a:avLst/>
          </a:prstGeom>
        </p:spPr>
        <p:txBody>
          <a:bodyPr lIns="0" tIns="0" rIns="0" bIns="0" rtlCol="0" anchor="t">
            <a:spAutoFit/>
          </a:bodyPr>
          <a:lstStyle/>
          <a:p>
            <a:pPr algn="l">
              <a:lnSpc>
                <a:spcPts val="4580"/>
              </a:lnSpc>
              <a:spcBef>
                <a:spcPct val="0"/>
              </a:spcBef>
            </a:pPr>
            <a:r>
              <a:rPr lang="en-US" sz="3816" b="1">
                <a:solidFill>
                  <a:srgbClr val="050707"/>
                </a:solidFill>
                <a:latin typeface="Playfair Display 2 Bold"/>
                <a:ea typeface="Playfair Display 2 Bold"/>
                <a:cs typeface="Playfair Display 2 Bold"/>
                <a:sym typeface="Playfair Display 2 Bold"/>
              </a:rPr>
              <a:t>Manyavar: </a:t>
            </a:r>
            <a:r>
              <a:rPr lang="en-US" sz="3816">
                <a:solidFill>
                  <a:srgbClr val="050707"/>
                </a:solidFill>
                <a:latin typeface="Playfair Display 2"/>
                <a:ea typeface="Playfair Display 2"/>
                <a:cs typeface="Playfair Display 2"/>
                <a:sym typeface="Playfair Display 2"/>
              </a:rPr>
              <a:t>High-quality ethnic wear blending tradition with modernity, backed by celebrity endorsements and a diverse product range for celebratory occasions.</a:t>
            </a:r>
          </a:p>
          <a:p>
            <a:pPr algn="l">
              <a:lnSpc>
                <a:spcPts val="4580"/>
              </a:lnSpc>
              <a:spcBef>
                <a:spcPct val="0"/>
              </a:spcBef>
            </a:pPr>
            <a:r>
              <a:rPr lang="en-US" sz="3816" b="1">
                <a:solidFill>
                  <a:srgbClr val="050707"/>
                </a:solidFill>
                <a:latin typeface="Playfair Display 2 Bold"/>
                <a:ea typeface="Playfair Display 2 Bold"/>
                <a:cs typeface="Playfair Display 2 Bold"/>
                <a:sym typeface="Playfair Display 2 Bold"/>
              </a:rPr>
              <a:t>Aza Fashions:</a:t>
            </a:r>
            <a:r>
              <a:rPr lang="en-US" sz="3816">
                <a:solidFill>
                  <a:srgbClr val="050707"/>
                </a:solidFill>
                <a:latin typeface="Playfair Display 2"/>
                <a:ea typeface="Playfair Display 2"/>
                <a:cs typeface="Playfair Display 2"/>
                <a:sym typeface="Playfair Display 2"/>
              </a:rPr>
              <a:t> A premier multi-designer platform offering curated luxury Indian fashion, connecting top designers with global customers.</a:t>
            </a:r>
          </a:p>
          <a:p>
            <a:pPr algn="l">
              <a:lnSpc>
                <a:spcPts val="4580"/>
              </a:lnSpc>
              <a:spcBef>
                <a:spcPct val="0"/>
              </a:spcBef>
            </a:pPr>
            <a:r>
              <a:rPr lang="en-US" sz="3816" b="1">
                <a:solidFill>
                  <a:srgbClr val="050707"/>
                </a:solidFill>
                <a:latin typeface="Playfair Display 2 Bold"/>
                <a:ea typeface="Playfair Display 2 Bold"/>
                <a:cs typeface="Playfair Display 2 Bold"/>
                <a:sym typeface="Playfair Display 2 Bold"/>
              </a:rPr>
              <a:t>Nestasia:</a:t>
            </a:r>
            <a:r>
              <a:rPr lang="en-US" sz="3816">
                <a:solidFill>
                  <a:srgbClr val="050707"/>
                </a:solidFill>
                <a:latin typeface="Playfair Display 2"/>
                <a:ea typeface="Playfair Display 2"/>
                <a:cs typeface="Playfair Display 2"/>
                <a:sym typeface="Playfair Display 2"/>
              </a:rPr>
              <a:t> Contemporary home decor with a mix of modern minimalism, eclectic charm, and timeless designs catering to diverse tastes.</a:t>
            </a:r>
          </a:p>
          <a:p>
            <a:pPr algn="l">
              <a:lnSpc>
                <a:spcPts val="4580"/>
              </a:lnSpc>
              <a:spcBef>
                <a:spcPct val="0"/>
              </a:spcBef>
            </a:pPr>
            <a:endParaRPr lang="en-US" sz="3816">
              <a:solidFill>
                <a:srgbClr val="050707"/>
              </a:solidFill>
              <a:latin typeface="Playfair Display 2"/>
              <a:ea typeface="Playfair Display 2"/>
              <a:cs typeface="Playfair Display 2"/>
              <a:sym typeface="Playfair Display 2"/>
            </a:endParaRPr>
          </a:p>
        </p:txBody>
      </p:sp>
      <p:sp>
        <p:nvSpPr>
          <p:cNvPr id="7" name="TextBox 7"/>
          <p:cNvSpPr txBox="1"/>
          <p:nvPr/>
        </p:nvSpPr>
        <p:spPr>
          <a:xfrm>
            <a:off x="1028700" y="1028700"/>
            <a:ext cx="16936291" cy="1308371"/>
          </a:xfrm>
          <a:prstGeom prst="rect">
            <a:avLst/>
          </a:prstGeom>
        </p:spPr>
        <p:txBody>
          <a:bodyPr lIns="0" tIns="0" rIns="0" bIns="0" rtlCol="0" anchor="t">
            <a:spAutoFit/>
          </a:bodyPr>
          <a:lstStyle/>
          <a:p>
            <a:pPr algn="l">
              <a:lnSpc>
                <a:spcPts val="11058"/>
              </a:lnSpc>
            </a:pPr>
            <a:r>
              <a:rPr lang="en-US" sz="9215" dirty="0">
                <a:solidFill>
                  <a:srgbClr val="050707"/>
                </a:solidFill>
                <a:latin typeface="Concert One"/>
                <a:ea typeface="Concert One"/>
                <a:cs typeface="Concert One"/>
                <a:sym typeface="Concert One"/>
              </a:rPr>
              <a:t>COMPETITOR ANALYSIS</a:t>
            </a:r>
          </a:p>
        </p:txBody>
      </p:sp>
      <p:sp>
        <p:nvSpPr>
          <p:cNvPr id="8" name="AutoShape 8"/>
          <p:cNvSpPr/>
          <p:nvPr/>
        </p:nvSpPr>
        <p:spPr>
          <a:xfrm flipV="1">
            <a:off x="0" y="5124450"/>
            <a:ext cx="18288000" cy="19050"/>
          </a:xfrm>
          <a:prstGeom prst="line">
            <a:avLst/>
          </a:prstGeom>
          <a:ln w="38100" cap="flat">
            <a:solidFill>
              <a:srgbClr val="000000"/>
            </a:solidFill>
            <a:prstDash val="solid"/>
            <a:headEnd type="none" w="sm" len="sm"/>
            <a:tailEnd type="none" w="sm" len="sm"/>
          </a:ln>
        </p:spPr>
      </p:sp>
      <p:sp>
        <p:nvSpPr>
          <p:cNvPr id="9" name="AutoShape 9"/>
          <p:cNvSpPr/>
          <p:nvPr/>
        </p:nvSpPr>
        <p:spPr>
          <a:xfrm flipV="1">
            <a:off x="-20" y="7498353"/>
            <a:ext cx="18288000" cy="19050"/>
          </a:xfrm>
          <a:prstGeom prst="line">
            <a:avLst/>
          </a:prstGeom>
          <a:ln w="38100" cap="flat">
            <a:solidFill>
              <a:srgbClr val="000000"/>
            </a:solidFill>
            <a:prstDash val="solid"/>
            <a:headEnd type="none" w="sm" len="sm"/>
            <a:tailEnd type="none" w="sm" len="sm"/>
          </a:ln>
        </p:spPr>
      </p:sp>
      <p:sp>
        <p:nvSpPr>
          <p:cNvPr id="10" name="AutoShape 10"/>
          <p:cNvSpPr/>
          <p:nvPr/>
        </p:nvSpPr>
        <p:spPr>
          <a:xfrm flipV="1">
            <a:off x="-20" y="2741711"/>
            <a:ext cx="18288020"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741711"/>
          </a:xfrm>
          <a:prstGeom prst="rect">
            <a:avLst/>
          </a:prstGeom>
          <a:solidFill>
            <a:srgbClr val="EEC0BF"/>
          </a:solidFill>
        </p:spPr>
      </p:sp>
      <p:sp>
        <p:nvSpPr>
          <p:cNvPr id="3" name="AutoShape 3"/>
          <p:cNvSpPr/>
          <p:nvPr/>
        </p:nvSpPr>
        <p:spPr>
          <a:xfrm>
            <a:off x="-1" y="2741711"/>
            <a:ext cx="18288001" cy="0"/>
          </a:xfrm>
          <a:prstGeom prst="line">
            <a:avLst/>
          </a:prstGeom>
          <a:ln w="38100" cap="flat">
            <a:solidFill>
              <a:srgbClr val="000000"/>
            </a:solidFill>
            <a:prstDash val="solid"/>
            <a:headEnd type="none" w="sm" len="sm"/>
            <a:tailEnd type="none" w="sm" len="sm"/>
          </a:ln>
        </p:spPr>
      </p:sp>
      <p:sp>
        <p:nvSpPr>
          <p:cNvPr id="4" name="Freeform 4"/>
          <p:cNvSpPr/>
          <p:nvPr/>
        </p:nvSpPr>
        <p:spPr>
          <a:xfrm>
            <a:off x="10645555" y="3915862"/>
            <a:ext cx="6996149" cy="4669930"/>
          </a:xfrm>
          <a:custGeom>
            <a:avLst/>
            <a:gdLst/>
            <a:ahLst/>
            <a:cxnLst/>
            <a:rect l="l" t="t" r="r" b="b"/>
            <a:pathLst>
              <a:path w="6996149" h="4669930">
                <a:moveTo>
                  <a:pt x="0" y="0"/>
                </a:moveTo>
                <a:lnTo>
                  <a:pt x="6996149" y="0"/>
                </a:lnTo>
                <a:lnTo>
                  <a:pt x="6996149" y="4669930"/>
                </a:lnTo>
                <a:lnTo>
                  <a:pt x="0" y="4669930"/>
                </a:lnTo>
                <a:lnTo>
                  <a:pt x="0" y="0"/>
                </a:lnTo>
                <a:close/>
              </a:path>
            </a:pathLst>
          </a:custGeom>
          <a:blipFill>
            <a:blip r:embed="rId2"/>
            <a:stretch>
              <a:fillRect/>
            </a:stretch>
          </a:blipFill>
        </p:spPr>
      </p:sp>
      <p:sp>
        <p:nvSpPr>
          <p:cNvPr id="5" name="TextBox 5"/>
          <p:cNvSpPr txBox="1"/>
          <p:nvPr/>
        </p:nvSpPr>
        <p:spPr>
          <a:xfrm>
            <a:off x="1028700" y="1028700"/>
            <a:ext cx="16936291" cy="1308371"/>
          </a:xfrm>
          <a:prstGeom prst="rect">
            <a:avLst/>
          </a:prstGeom>
        </p:spPr>
        <p:txBody>
          <a:bodyPr lIns="0" tIns="0" rIns="0" bIns="0" rtlCol="0" anchor="t">
            <a:spAutoFit/>
          </a:bodyPr>
          <a:lstStyle/>
          <a:p>
            <a:pPr algn="l">
              <a:lnSpc>
                <a:spcPts val="11058"/>
              </a:lnSpc>
            </a:pPr>
            <a:r>
              <a:rPr lang="en-US" sz="9215" dirty="0">
                <a:solidFill>
                  <a:srgbClr val="050707"/>
                </a:solidFill>
                <a:latin typeface="Concert One"/>
                <a:ea typeface="Concert One"/>
                <a:cs typeface="Concert One"/>
                <a:sym typeface="Concert One"/>
              </a:rPr>
              <a:t>BUYER’S/AUDIENCE PERSONA</a:t>
            </a:r>
          </a:p>
        </p:txBody>
      </p:sp>
      <p:sp>
        <p:nvSpPr>
          <p:cNvPr id="6" name="TextBox 6"/>
          <p:cNvSpPr txBox="1"/>
          <p:nvPr/>
        </p:nvSpPr>
        <p:spPr>
          <a:xfrm>
            <a:off x="1028700" y="3587597"/>
            <a:ext cx="10314554" cy="599380"/>
          </a:xfrm>
          <a:prstGeom prst="rect">
            <a:avLst/>
          </a:prstGeom>
        </p:spPr>
        <p:txBody>
          <a:bodyPr lIns="0" tIns="0" rIns="0" bIns="0" rtlCol="0" anchor="t">
            <a:spAutoFit/>
          </a:bodyPr>
          <a:lstStyle/>
          <a:p>
            <a:pPr algn="ctr">
              <a:lnSpc>
                <a:spcPts val="5053"/>
              </a:lnSpc>
              <a:spcBef>
                <a:spcPct val="0"/>
              </a:spcBef>
            </a:pPr>
            <a:endParaRPr/>
          </a:p>
        </p:txBody>
      </p:sp>
      <p:sp>
        <p:nvSpPr>
          <p:cNvPr id="7" name="TextBox 7"/>
          <p:cNvSpPr txBox="1"/>
          <p:nvPr/>
        </p:nvSpPr>
        <p:spPr>
          <a:xfrm>
            <a:off x="1028700" y="3587596"/>
            <a:ext cx="9409050" cy="5184624"/>
          </a:xfrm>
          <a:prstGeom prst="rect">
            <a:avLst/>
          </a:prstGeom>
        </p:spPr>
        <p:txBody>
          <a:bodyPr wrap="square" lIns="0" tIns="0" rIns="0" bIns="0" rtlCol="0" anchor="t">
            <a:spAutoFit/>
          </a:bodyPr>
          <a:lstStyle/>
          <a:p>
            <a:pPr algn="l">
              <a:lnSpc>
                <a:spcPts val="5148"/>
              </a:lnSpc>
              <a:spcBef>
                <a:spcPct val="0"/>
              </a:spcBef>
            </a:pPr>
            <a:r>
              <a:rPr lang="en-US" sz="4000" dirty="0" err="1">
                <a:solidFill>
                  <a:srgbClr val="050707"/>
                </a:solidFill>
                <a:latin typeface="Playfair Display 2"/>
                <a:ea typeface="Playfair Display 2"/>
                <a:cs typeface="Playfair Display 2"/>
                <a:sym typeface="Playfair Display 2"/>
              </a:rPr>
              <a:t>Fabindia</a:t>
            </a:r>
            <a:r>
              <a:rPr lang="en-US" sz="4000" dirty="0">
                <a:solidFill>
                  <a:srgbClr val="050707"/>
                </a:solidFill>
                <a:latin typeface="Playfair Display 2"/>
                <a:ea typeface="Playfair Display 2"/>
                <a:cs typeface="Playfair Display 2"/>
                <a:sym typeface="Playfair Display 2"/>
              </a:rPr>
              <a:t> buyers are ethically conscious, mid-to-high-income individuals who value handcrafted, sustainable products. They seek quality, authenticity, and a blend of traditional aesthetics with contemporary design, connecting with India’s heritage through apparel, home decor, and organic goods.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741711"/>
          </a:xfrm>
          <a:prstGeom prst="rect">
            <a:avLst/>
          </a:prstGeom>
          <a:solidFill>
            <a:srgbClr val="EEC0BF"/>
          </a:solidFill>
        </p:spPr>
      </p:sp>
      <p:sp>
        <p:nvSpPr>
          <p:cNvPr id="3" name="AutoShape 3"/>
          <p:cNvSpPr/>
          <p:nvPr/>
        </p:nvSpPr>
        <p:spPr>
          <a:xfrm flipV="1">
            <a:off x="0" y="2741711"/>
            <a:ext cx="18288000" cy="0"/>
          </a:xfrm>
          <a:prstGeom prst="line">
            <a:avLst/>
          </a:prstGeom>
          <a:ln w="38100" cap="flat">
            <a:solidFill>
              <a:srgbClr val="000000"/>
            </a:solidFill>
            <a:prstDash val="solid"/>
            <a:headEnd type="none" w="sm" len="sm"/>
            <a:tailEnd type="none" w="sm" len="sm"/>
          </a:ln>
        </p:spPr>
      </p:sp>
      <p:sp>
        <p:nvSpPr>
          <p:cNvPr id="4" name="TextBox 4"/>
          <p:cNvSpPr txBox="1"/>
          <p:nvPr/>
        </p:nvSpPr>
        <p:spPr>
          <a:xfrm>
            <a:off x="1028700" y="3228880"/>
            <a:ext cx="11527198" cy="6228115"/>
          </a:xfrm>
          <a:prstGeom prst="rect">
            <a:avLst/>
          </a:prstGeom>
        </p:spPr>
        <p:txBody>
          <a:bodyPr lIns="0" tIns="0" rIns="0" bIns="0" rtlCol="0" anchor="t">
            <a:spAutoFit/>
          </a:bodyPr>
          <a:lstStyle/>
          <a:p>
            <a:pPr algn="l">
              <a:lnSpc>
                <a:spcPts val="4919"/>
              </a:lnSpc>
            </a:pPr>
            <a:r>
              <a:rPr lang="en-US" sz="3500" b="1" dirty="0">
                <a:solidFill>
                  <a:srgbClr val="050707"/>
                </a:solidFill>
                <a:latin typeface="Playfair Display 2 Bold"/>
                <a:ea typeface="Playfair Display 2 Bold"/>
                <a:cs typeface="Playfair Display 2 Bold"/>
                <a:sym typeface="Playfair Display 2 Bold"/>
              </a:rPr>
              <a:t>Technical SEO:</a:t>
            </a:r>
            <a:r>
              <a:rPr lang="en-US" sz="3500" dirty="0">
                <a:solidFill>
                  <a:srgbClr val="050707"/>
                </a:solidFill>
                <a:latin typeface="Playfair Display 2"/>
                <a:ea typeface="Playfair Display 2"/>
                <a:cs typeface="Playfair Display 2"/>
                <a:sym typeface="Playfair Display 2"/>
              </a:rPr>
              <a:t> Ensuring mobile-friendliness, fast loading speeds, proper crawlability, and HTTPS security.</a:t>
            </a:r>
          </a:p>
          <a:p>
            <a:pPr algn="l">
              <a:lnSpc>
                <a:spcPts val="4919"/>
              </a:lnSpc>
            </a:pPr>
            <a:endParaRPr lang="en-US" sz="3500" dirty="0">
              <a:solidFill>
                <a:srgbClr val="050707"/>
              </a:solidFill>
              <a:latin typeface="Playfair Display 2"/>
              <a:ea typeface="Playfair Display 2"/>
              <a:cs typeface="Playfair Display 2"/>
              <a:sym typeface="Playfair Display 2"/>
            </a:endParaRPr>
          </a:p>
          <a:p>
            <a:pPr algn="l">
              <a:lnSpc>
                <a:spcPts val="4919"/>
              </a:lnSpc>
            </a:pPr>
            <a:r>
              <a:rPr lang="en-US" sz="3500" b="1" dirty="0">
                <a:solidFill>
                  <a:srgbClr val="050707"/>
                </a:solidFill>
                <a:latin typeface="Playfair Display 2 Bold"/>
                <a:ea typeface="Playfair Display 2 Bold"/>
                <a:cs typeface="Playfair Display 2 Bold"/>
                <a:sym typeface="Playfair Display 2 Bold"/>
              </a:rPr>
              <a:t>On-Page SEO:</a:t>
            </a:r>
            <a:r>
              <a:rPr lang="en-US" sz="3500" dirty="0">
                <a:solidFill>
                  <a:srgbClr val="050707"/>
                </a:solidFill>
                <a:latin typeface="Playfair Display 2"/>
                <a:ea typeface="Playfair Display 2"/>
                <a:cs typeface="Playfair Display 2"/>
                <a:sym typeface="Playfair Display 2"/>
              </a:rPr>
              <a:t> Optimizing keywords, high-quality content, image alt text, and internal linking to improve visibility.</a:t>
            </a:r>
          </a:p>
          <a:p>
            <a:pPr algn="l">
              <a:lnSpc>
                <a:spcPts val="4919"/>
              </a:lnSpc>
            </a:pPr>
            <a:endParaRPr lang="en-US" sz="3500" dirty="0">
              <a:solidFill>
                <a:srgbClr val="050707"/>
              </a:solidFill>
              <a:latin typeface="Playfair Display 2"/>
              <a:ea typeface="Playfair Display 2"/>
              <a:cs typeface="Playfair Display 2"/>
              <a:sym typeface="Playfair Display 2"/>
            </a:endParaRPr>
          </a:p>
          <a:p>
            <a:pPr algn="l">
              <a:lnSpc>
                <a:spcPts val="4919"/>
              </a:lnSpc>
            </a:pPr>
            <a:r>
              <a:rPr lang="en-US" sz="3500" b="1" dirty="0">
                <a:solidFill>
                  <a:srgbClr val="050707"/>
                </a:solidFill>
                <a:latin typeface="Playfair Display 2 Bold"/>
                <a:ea typeface="Playfair Display 2 Bold"/>
                <a:cs typeface="Playfair Display 2 Bold"/>
                <a:sym typeface="Playfair Display 2 Bold"/>
              </a:rPr>
              <a:t>Off-Page SEO:</a:t>
            </a:r>
            <a:r>
              <a:rPr lang="en-US" sz="3500" dirty="0">
                <a:solidFill>
                  <a:srgbClr val="050707"/>
                </a:solidFill>
                <a:latin typeface="Playfair Display 2"/>
                <a:ea typeface="Playfair Display 2"/>
                <a:cs typeface="Playfair Display 2"/>
                <a:sym typeface="Playfair Display 2"/>
              </a:rPr>
              <a:t> Strengthening the backlink profile and optimizing Google My Business for local SEO, ensuring consistent NAP details.</a:t>
            </a:r>
          </a:p>
        </p:txBody>
      </p:sp>
      <p:sp>
        <p:nvSpPr>
          <p:cNvPr id="5" name="Freeform 5"/>
          <p:cNvSpPr/>
          <p:nvPr/>
        </p:nvSpPr>
        <p:spPr>
          <a:xfrm>
            <a:off x="12673482" y="3962506"/>
            <a:ext cx="4027360" cy="4114800"/>
          </a:xfrm>
          <a:custGeom>
            <a:avLst/>
            <a:gdLst/>
            <a:ahLst/>
            <a:cxnLst/>
            <a:rect l="l" t="t" r="r" b="b"/>
            <a:pathLst>
              <a:path w="4027360" h="4114800">
                <a:moveTo>
                  <a:pt x="0" y="0"/>
                </a:moveTo>
                <a:lnTo>
                  <a:pt x="4027361" y="0"/>
                </a:lnTo>
                <a:lnTo>
                  <a:pt x="402736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1028700"/>
            <a:ext cx="16936291" cy="1308371"/>
          </a:xfrm>
          <a:prstGeom prst="rect">
            <a:avLst/>
          </a:prstGeom>
        </p:spPr>
        <p:txBody>
          <a:bodyPr lIns="0" tIns="0" rIns="0" bIns="0" rtlCol="0" anchor="t">
            <a:spAutoFit/>
          </a:bodyPr>
          <a:lstStyle/>
          <a:p>
            <a:pPr algn="l">
              <a:lnSpc>
                <a:spcPts val="11058"/>
              </a:lnSpc>
            </a:pPr>
            <a:r>
              <a:rPr lang="en-US" sz="9215" dirty="0">
                <a:solidFill>
                  <a:srgbClr val="050707"/>
                </a:solidFill>
                <a:latin typeface="Concert One"/>
                <a:ea typeface="Concert One"/>
                <a:cs typeface="Concert One"/>
                <a:sym typeface="Concert One"/>
              </a:rPr>
              <a:t>SEO AUDIT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1402</TotalTime>
  <Words>1087</Words>
  <Application>Microsoft Office PowerPoint</Application>
  <PresentationFormat>Custom</PresentationFormat>
  <Paragraphs>126</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Antic Bold</vt:lpstr>
      <vt:lpstr>Arial</vt:lpstr>
      <vt:lpstr>Playfair Display 2</vt:lpstr>
      <vt:lpstr>Playfair Display 1</vt:lpstr>
      <vt:lpstr>Playfair Display 1 Bold</vt:lpstr>
      <vt:lpstr>Calibri</vt:lpstr>
      <vt:lpstr>Playfair Display 2 Bold</vt:lpstr>
      <vt:lpstr>Concert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and White Social Media Strategy Presentation</dc:title>
  <cp:lastModifiedBy>Purna Chandra Devarakonda</cp:lastModifiedBy>
  <cp:revision>7</cp:revision>
  <dcterms:created xsi:type="dcterms:W3CDTF">2006-08-16T00:00:00Z</dcterms:created>
  <dcterms:modified xsi:type="dcterms:W3CDTF">2025-03-14T14:02:32Z</dcterms:modified>
  <dc:identifier>DAGhCPzOsiI</dc:identifier>
</cp:coreProperties>
</file>